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8"/>
  </p:notesMasterIdLst>
  <p:sldIdLst>
    <p:sldId id="276" r:id="rId2"/>
    <p:sldId id="256" r:id="rId3"/>
    <p:sldId id="260" r:id="rId4"/>
    <p:sldId id="275" r:id="rId5"/>
    <p:sldId id="261" r:id="rId6"/>
    <p:sldId id="272" r:id="rId7"/>
    <p:sldId id="273" r:id="rId8"/>
    <p:sldId id="274" r:id="rId9"/>
    <p:sldId id="258" r:id="rId10"/>
    <p:sldId id="257" r:id="rId11"/>
    <p:sldId id="263" r:id="rId12"/>
    <p:sldId id="262" r:id="rId13"/>
    <p:sldId id="264" r:id="rId14"/>
    <p:sldId id="266" r:id="rId15"/>
    <p:sldId id="265" r:id="rId16"/>
    <p:sldId id="267" r:id="rId17"/>
  </p:sldIdLst>
  <p:sldSz cx="9144000" cy="6858000" type="screen4x3"/>
  <p:notesSz cx="6808788" cy="98234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51163" cy="49053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6038" y="0"/>
            <a:ext cx="2951162" cy="490538"/>
          </a:xfrm>
          <a:prstGeom prst="rect">
            <a:avLst/>
          </a:prstGeom>
        </p:spPr>
        <p:txBody>
          <a:bodyPr vert="horz" lIns="91440" tIns="45720" rIns="91440" bIns="45720" rtlCol="0"/>
          <a:lstStyle>
            <a:lvl1pPr algn="r">
              <a:defRPr sz="1200"/>
            </a:lvl1pPr>
          </a:lstStyle>
          <a:p>
            <a:fld id="{04A92F0C-30D2-4E05-AACB-410B19B47B3F}" type="datetimeFigureOut">
              <a:rPr lang="ru-RU" smtClean="0"/>
              <a:t>01.04.2021</a:t>
            </a:fld>
            <a:endParaRPr lang="ru-RU"/>
          </a:p>
        </p:txBody>
      </p:sp>
      <p:sp>
        <p:nvSpPr>
          <p:cNvPr id="4" name="Образ слайда 3"/>
          <p:cNvSpPr>
            <a:spLocks noGrp="1" noRot="1" noChangeAspect="1"/>
          </p:cNvSpPr>
          <p:nvPr>
            <p:ph type="sldImg" idx="2"/>
          </p:nvPr>
        </p:nvSpPr>
        <p:spPr>
          <a:xfrm>
            <a:off x="949325" y="736600"/>
            <a:ext cx="4910138" cy="368458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1038" y="4665663"/>
            <a:ext cx="5446712" cy="442118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31325"/>
            <a:ext cx="2951163" cy="49053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6038" y="9331325"/>
            <a:ext cx="2951162" cy="490538"/>
          </a:xfrm>
          <a:prstGeom prst="rect">
            <a:avLst/>
          </a:prstGeom>
        </p:spPr>
        <p:txBody>
          <a:bodyPr vert="horz" lIns="91440" tIns="45720" rIns="91440" bIns="45720" rtlCol="0" anchor="b"/>
          <a:lstStyle>
            <a:lvl1pPr algn="r">
              <a:defRPr sz="1200"/>
            </a:lvl1pPr>
          </a:lstStyle>
          <a:p>
            <a:fld id="{E512F751-C5A6-434A-8F7A-8480E4953DE9}" type="slidenum">
              <a:rPr lang="ru-RU" smtClean="0"/>
              <a:t>‹#›</a:t>
            </a:fld>
            <a:endParaRPr lang="ru-RU"/>
          </a:p>
        </p:txBody>
      </p:sp>
    </p:spTree>
    <p:extLst>
      <p:ext uri="{BB962C8B-B14F-4D97-AF65-F5344CB8AC3E}">
        <p14:creationId xmlns:p14="http://schemas.microsoft.com/office/powerpoint/2010/main" val="2529009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B4C71EC6-210F-42DE-9C53-41977AD35B3D}" type="datetimeFigureOut">
              <a:rPr lang="ru-RU" smtClean="0"/>
              <a:pPr/>
              <a:t>01.04.2021</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01.04.2021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01.04.2021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pPr/>
              <a:t>01.04.2021</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B4C71EC6-210F-42DE-9C53-41977AD35B3D}" type="datetimeFigureOut">
              <a:rPr lang="ru-RU" smtClean="0"/>
              <a:pPr/>
              <a:t>01.04.2021</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B19B0651-EE4F-4900-A07F-96A6BFA9D0F0}"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B4C71EC6-210F-42DE-9C53-41977AD35B3D}" type="datetimeFigureOut">
              <a:rPr lang="ru-RU" smtClean="0"/>
              <a:pPr/>
              <a:t>01.04.2021</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B4C71EC6-210F-42DE-9C53-41977AD35B3D}" type="datetimeFigureOut">
              <a:rPr lang="ru-RU" smtClean="0"/>
              <a:pPr/>
              <a:t>01.04.2021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B19B0651-EE4F-4900-A07F-96A6BFA9D0F0}"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B4C71EC6-210F-42DE-9C53-41977AD35B3D}" type="datetimeFigureOut">
              <a:rPr lang="ru-RU" smtClean="0"/>
              <a:pPr/>
              <a:t>01.04.2021</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pPr/>
              <a:t>01.04.2021</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pPr/>
              <a:t>01.04.2021</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B4C71EC6-210F-42DE-9C53-41977AD35B3D}" type="datetimeFigureOut">
              <a:rPr lang="ru-RU" smtClean="0"/>
              <a:pPr/>
              <a:t>01.04.2021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4C71EC6-210F-42DE-9C53-41977AD35B3D}" type="datetimeFigureOut">
              <a:rPr lang="ru-RU" smtClean="0"/>
              <a:pPr/>
              <a:t>01.04.2021</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19B0651-EE4F-4900-A07F-96A6BFA9D0F0}"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47664" y="1484784"/>
            <a:ext cx="8458200" cy="1222375"/>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kk-KZ" sz="7200" b="1" dirty="0" smtClean="0">
                <a:ln w="0">
                  <a:solidFill>
                    <a:schemeClr val="tx1"/>
                  </a:solidFill>
                </a:ln>
                <a:solidFill>
                  <a:srgbClr val="FF0000"/>
                </a:solidFill>
                <a:effectLst>
                  <a:reflection blurRad="12700" stA="50000" endPos="50000" dist="5000" dir="5400000" sy="-100000" rotWithShape="0"/>
                </a:effectLst>
                <a:latin typeface="Times New Roman" pitchFamily="18" charset="0"/>
                <a:cs typeface="Times New Roman" pitchFamily="18" charset="0"/>
              </a:rPr>
              <a:t>Баяндама</a:t>
            </a:r>
            <a:endParaRPr lang="ru-RU" sz="7200" b="1" dirty="0">
              <a:ln w="0">
                <a:solidFill>
                  <a:schemeClr val="tx1"/>
                </a:solidFill>
              </a:ln>
              <a:solidFill>
                <a:srgbClr val="FF0000"/>
              </a:solidFill>
              <a:effectLst>
                <a:reflection blurRad="12700" stA="50000" endPos="50000" dist="5000" dir="5400000" sy="-100000" rotWithShape="0"/>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691680" y="2996952"/>
            <a:ext cx="8458200" cy="914400"/>
          </a:xfrm>
        </p:spPr>
        <p:txBody>
          <a:bodyPr>
            <a:normAutofit/>
          </a:bodyPr>
          <a:lstStyle/>
          <a:p>
            <a:r>
              <a:rPr lang="kk-KZ" sz="4000" b="1" i="1" dirty="0" smtClean="0">
                <a:ln>
                  <a:solidFill>
                    <a:schemeClr val="tx1"/>
                  </a:solidFill>
                </a:ln>
                <a:solidFill>
                  <a:srgbClr val="FF0000"/>
                </a:solidFill>
                <a:latin typeface="Times New Roman" pitchFamily="18" charset="0"/>
                <a:cs typeface="Times New Roman" pitchFamily="18" charset="0"/>
              </a:rPr>
              <a:t>Аутизм туралы түсінік</a:t>
            </a:r>
            <a:endParaRPr lang="ru-RU" sz="4000" b="1" i="1" dirty="0">
              <a:ln>
                <a:solidFill>
                  <a:schemeClr val="tx1"/>
                </a:solidFill>
              </a:ln>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46450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 name="TextBox 3"/>
          <p:cNvSpPr txBox="1"/>
          <p:nvPr/>
        </p:nvSpPr>
        <p:spPr>
          <a:xfrm>
            <a:off x="3203848" y="620688"/>
            <a:ext cx="2916387"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kk-KZ" sz="2400" dirty="0" smtClean="0">
                <a:solidFill>
                  <a:srgbClr val="FF0000"/>
                </a:solidFill>
                <a:latin typeface="Times New Roman" panose="02020603050405020304" pitchFamily="18" charset="0"/>
                <a:cs typeface="Times New Roman" panose="02020603050405020304" pitchFamily="18" charset="0"/>
              </a:rPr>
              <a:t>Аутизм белгілері </a:t>
            </a:r>
            <a:endParaRPr lang="ru-RU" sz="2400"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24314" y="1124744"/>
            <a:ext cx="7776864" cy="4093428"/>
          </a:xfrm>
          <a:prstGeom prst="rect">
            <a:avLst/>
          </a:prstGeom>
          <a:noFill/>
        </p:spPr>
        <p:txBody>
          <a:bodyPr wrap="square" rtlCol="0">
            <a:spAutoFit/>
          </a:bodyPr>
          <a:lstStyle/>
          <a:p>
            <a:r>
              <a:rPr lang="kk-KZ" sz="2000" dirty="0" smtClean="0">
                <a:latin typeface="Times New Roman" panose="02020603050405020304" pitchFamily="18" charset="0"/>
                <a:cs typeface="Times New Roman" panose="02020603050405020304" pitchFamily="18" charset="0"/>
              </a:rPr>
              <a:t>Аутизм белгілері баланың </a:t>
            </a:r>
            <a:r>
              <a:rPr lang="kk-KZ" sz="2000" dirty="0" smtClean="0">
                <a:solidFill>
                  <a:srgbClr val="FF0000"/>
                </a:solidFill>
                <a:latin typeface="Times New Roman" panose="02020603050405020304" pitchFamily="18" charset="0"/>
                <a:cs typeface="Times New Roman" panose="02020603050405020304" pitchFamily="18" charset="0"/>
              </a:rPr>
              <a:t>үш жасына </a:t>
            </a:r>
            <a:r>
              <a:rPr lang="kk-KZ" sz="2000" dirty="0" smtClean="0">
                <a:latin typeface="Times New Roman" panose="02020603050405020304" pitchFamily="18" charset="0"/>
                <a:cs typeface="Times New Roman" panose="02020603050405020304" pitchFamily="18" charset="0"/>
              </a:rPr>
              <a:t>дейін айқын байқалады. Әдетте, ер балаларда жиі кездеседі. Ата-анасы құрдастарымен салыстырғанда кеш дамып, әлі сөйлемегенің байқайды. Алғашыңда бала керең секілді болып көрінеді, бірақ тексеру нәтижесі олай емес екендігін көрсетеді. Кейде сөйлеуді бастайды. Бірақ біраз уақыт өтісімен, сөйлеу қабілетін қайта жоғалтады. Күнделікті қылықтары қайталанады, күнде бір ойыншықпен және жалғыз ойнайды. Тіпті ойыншық тек бір бөлігімен ғана </a:t>
            </a:r>
            <a:r>
              <a:rPr lang="kk-KZ" sz="2000" i="1" dirty="0" smtClean="0">
                <a:latin typeface="Times New Roman" panose="02020603050405020304" pitchFamily="18" charset="0"/>
                <a:cs typeface="Times New Roman" panose="02020603050405020304" pitchFamily="18" charset="0"/>
              </a:rPr>
              <a:t>(мәселен тек қолмен немесе басымен) </a:t>
            </a:r>
            <a:r>
              <a:rPr lang="kk-KZ" sz="2000" dirty="0" smtClean="0">
                <a:latin typeface="Times New Roman" panose="02020603050405020304" pitchFamily="18" charset="0"/>
                <a:cs typeface="Times New Roman" panose="02020603050405020304" pitchFamily="18" charset="0"/>
              </a:rPr>
              <a:t>ойнауы мүмкін.</a:t>
            </a:r>
          </a:p>
          <a:p>
            <a:r>
              <a:rPr lang="kk-KZ" sz="2000" dirty="0" smtClean="0">
                <a:latin typeface="Times New Roman" panose="02020603050405020304" pitchFamily="18" charset="0"/>
                <a:cs typeface="Times New Roman" panose="02020603050405020304" pitchFamily="18" charset="0"/>
              </a:rPr>
              <a:t>Күнделікті қайталанатын  тәртіптің  өзгеруін бала өте қиын қабылдайды. Ата-аналардың айтуынша  бала көзге тіке қарамайды. Аутист балалар деепресияға шалдығып, эпелепсиялық ұстамалар байқалады.</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9000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 name="TextBox 3"/>
          <p:cNvSpPr txBox="1"/>
          <p:nvPr/>
        </p:nvSpPr>
        <p:spPr>
          <a:xfrm>
            <a:off x="755576" y="810533"/>
            <a:ext cx="7056784" cy="1569660"/>
          </a:xfrm>
          <a:prstGeom prst="rect">
            <a:avLst/>
          </a:prstGeom>
          <a:noFill/>
        </p:spPr>
        <p:txBody>
          <a:bodyPr wrap="square" rtlCol="0">
            <a:spAutoFit/>
          </a:bodyPr>
          <a:lstStyle/>
          <a:p>
            <a:pPr algn="ctr"/>
            <a:r>
              <a:rPr lang="kk-KZ" sz="2400" b="1" dirty="0" smtClean="0">
                <a:latin typeface="Times New Roman" panose="02020603050405020304" pitchFamily="18" charset="0"/>
                <a:cs typeface="Times New Roman" panose="02020603050405020304" pitchFamily="18" charset="0"/>
              </a:rPr>
              <a:t>Аутист балалармен бір топ арнайы мамандар жұмыстанады.</a:t>
            </a:r>
            <a:r>
              <a:rPr lang="kk-KZ" sz="2400" b="1" dirty="0">
                <a:latin typeface="Times New Roman" panose="02020603050405020304" pitchFamily="18" charset="0"/>
                <a:cs typeface="Times New Roman" panose="02020603050405020304" pitchFamily="18" charset="0"/>
              </a:rPr>
              <a:t> </a:t>
            </a:r>
            <a:endParaRPr lang="kk-KZ" sz="2400" b="1" dirty="0" smtClean="0">
              <a:latin typeface="Times New Roman" panose="02020603050405020304" pitchFamily="18" charset="0"/>
              <a:cs typeface="Times New Roman" panose="02020603050405020304" pitchFamily="18" charset="0"/>
            </a:endParaRPr>
          </a:p>
          <a:p>
            <a:pPr algn="ctr"/>
            <a:r>
              <a:rPr lang="kk-KZ" sz="2400" dirty="0" smtClean="0">
                <a:latin typeface="Times New Roman" panose="02020603050405020304" pitchFamily="18" charset="0"/>
                <a:cs typeface="Times New Roman" panose="02020603050405020304" pitchFamily="18" charset="0"/>
              </a:rPr>
              <a:t>Олар: психолог, логопед, дефектолог, тәрбиеші, музыкант және ата-ана. </a:t>
            </a:r>
            <a:endParaRPr lang="ru-RU" sz="2400" dirty="0">
              <a:latin typeface="Times New Roman" panose="02020603050405020304" pitchFamily="18" charset="0"/>
              <a:cs typeface="Times New Roman" panose="02020603050405020304" pitchFamily="18" charset="0"/>
            </a:endParaRPr>
          </a:p>
        </p:txBody>
      </p:sp>
      <p:pic>
        <p:nvPicPr>
          <p:cNvPr id="6" name="Picture 2" descr="C:\Users\ACER\Documents\школа фото\P1050764.JPG"/>
          <p:cNvPicPr>
            <a:picLocks noChangeAspect="1" noChangeArrowheads="1"/>
          </p:cNvPicPr>
          <p:nvPr/>
        </p:nvPicPr>
        <p:blipFill>
          <a:blip r:embed="rId2" cstate="print"/>
          <a:stretch>
            <a:fillRect/>
          </a:stretch>
        </p:blipFill>
        <p:spPr bwMode="auto">
          <a:xfrm>
            <a:off x="539552" y="2564904"/>
            <a:ext cx="3600400" cy="2577848"/>
          </a:xfrm>
          <a:prstGeom prst="rect">
            <a:avLst/>
          </a:prstGeom>
          <a:noFill/>
        </p:spPr>
      </p:pic>
      <p:pic>
        <p:nvPicPr>
          <p:cNvPr id="7" name="Picture 2" descr="C:\Users\Абыл@й\Desktop\фотки школы Даяш\DCIM\100OLYMP\P2070110.JPG"/>
          <p:cNvPicPr>
            <a:picLocks noChangeAspect="1" noChangeArrowheads="1"/>
          </p:cNvPicPr>
          <p:nvPr/>
        </p:nvPicPr>
        <p:blipFill>
          <a:blip r:embed="rId3" cstate="print"/>
          <a:srcRect/>
          <a:stretch>
            <a:fillRect/>
          </a:stretch>
        </p:blipFill>
        <p:spPr bwMode="auto">
          <a:xfrm>
            <a:off x="4669088" y="2775350"/>
            <a:ext cx="3143272" cy="2357454"/>
          </a:xfrm>
          <a:prstGeom prst="rect">
            <a:avLst/>
          </a:prstGeom>
          <a:noFill/>
        </p:spPr>
      </p:pic>
    </p:spTree>
    <p:extLst>
      <p:ext uri="{BB962C8B-B14F-4D97-AF65-F5344CB8AC3E}">
        <p14:creationId xmlns:p14="http://schemas.microsoft.com/office/powerpoint/2010/main" val="3464537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 name="TextBox 3"/>
          <p:cNvSpPr txBox="1"/>
          <p:nvPr/>
        </p:nvSpPr>
        <p:spPr>
          <a:xfrm>
            <a:off x="1456293" y="692696"/>
            <a:ext cx="6050567" cy="954107"/>
          </a:xfrm>
          <a:prstGeom prst="rect">
            <a:avLst/>
          </a:prstGeom>
          <a:noFill/>
        </p:spPr>
        <p:txBody>
          <a:bodyPr wrap="none" rtlCol="0">
            <a:spAutoFit/>
          </a:bodyPr>
          <a:lstStyle/>
          <a:p>
            <a:pPr algn="ctr"/>
            <a:r>
              <a:rPr lang="kk-KZ" sz="2800" b="1" i="1" dirty="0" smtClean="0">
                <a:latin typeface="Times New Roman" panose="02020603050405020304" pitchFamily="18" charset="0"/>
                <a:cs typeface="Times New Roman" panose="02020603050405020304" pitchFamily="18" charset="0"/>
              </a:rPr>
              <a:t>Аутист балалардың</a:t>
            </a:r>
          </a:p>
          <a:p>
            <a:pPr algn="ctr"/>
            <a:r>
              <a:rPr lang="kk-KZ" sz="2800" b="1" i="1" dirty="0" smtClean="0">
                <a:latin typeface="Times New Roman" panose="02020603050405020304" pitchFamily="18" charset="0"/>
                <a:cs typeface="Times New Roman" panose="02020603050405020304" pitchFamily="18" charset="0"/>
              </a:rPr>
              <a:t> психикалық дамудың ерекшеліктері</a:t>
            </a:r>
            <a:endParaRPr lang="ru-RU" sz="2800" b="1" i="1" dirty="0">
              <a:latin typeface="Times New Roman" panose="02020603050405020304" pitchFamily="18" charset="0"/>
              <a:cs typeface="Times New Roman" panose="02020603050405020304" pitchFamily="18" charset="0"/>
            </a:endParaRPr>
          </a:p>
        </p:txBody>
      </p:sp>
      <p:sp>
        <p:nvSpPr>
          <p:cNvPr id="5" name="Овал 4"/>
          <p:cNvSpPr/>
          <p:nvPr/>
        </p:nvSpPr>
        <p:spPr>
          <a:xfrm>
            <a:off x="2068369" y="5229200"/>
            <a:ext cx="2664296" cy="1548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chemeClr val="tx1"/>
                </a:solidFill>
                <a:latin typeface="Times New Roman" panose="02020603050405020304" pitchFamily="18" charset="0"/>
                <a:cs typeface="Times New Roman" panose="02020603050405020304" pitchFamily="18" charset="0"/>
              </a:rPr>
              <a:t>Зейін, есте сақтаудың бұзылуы</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6" name="Овал 5"/>
          <p:cNvSpPr/>
          <p:nvPr/>
        </p:nvSpPr>
        <p:spPr>
          <a:xfrm>
            <a:off x="534139" y="1736145"/>
            <a:ext cx="2741717" cy="15659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600" b="1" dirty="0" smtClean="0">
                <a:solidFill>
                  <a:schemeClr val="tx1"/>
                </a:solidFill>
                <a:latin typeface="Times New Roman" panose="02020603050405020304" pitchFamily="18" charset="0"/>
                <a:cs typeface="Times New Roman" panose="02020603050405020304" pitchFamily="18" charset="0"/>
              </a:rPr>
              <a:t>Интелектуальдық сфераның бұзылуы</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7" name="Овал 6"/>
          <p:cNvSpPr/>
          <p:nvPr/>
        </p:nvSpPr>
        <p:spPr>
          <a:xfrm>
            <a:off x="157131" y="3535932"/>
            <a:ext cx="2664296" cy="1791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chemeClr val="tx1"/>
                </a:solidFill>
                <a:latin typeface="Times New Roman" panose="02020603050405020304" pitchFamily="18" charset="0"/>
                <a:cs typeface="Times New Roman" panose="02020603050405020304" pitchFamily="18" charset="0"/>
              </a:rPr>
              <a:t>Сенсорлық-моториканың бұзылуы</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8" name="Овал 7"/>
          <p:cNvSpPr/>
          <p:nvPr/>
        </p:nvSpPr>
        <p:spPr>
          <a:xfrm>
            <a:off x="5474094" y="4823570"/>
            <a:ext cx="2448272" cy="15516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chemeClr val="tx1"/>
                </a:solidFill>
                <a:latin typeface="Times New Roman" panose="02020603050405020304" pitchFamily="18" charset="0"/>
                <a:cs typeface="Times New Roman" panose="02020603050405020304" pitchFamily="18" charset="0"/>
              </a:rPr>
              <a:t>Сөйлеу тілінің бұзылуы</a:t>
            </a:r>
            <a:endParaRPr lang="ru-RU" b="1" dirty="0">
              <a:solidFill>
                <a:schemeClr val="tx1"/>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3101555"/>
            <a:ext cx="2428917" cy="1722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506760" y="3343672"/>
            <a:ext cx="1713311" cy="923330"/>
          </a:xfrm>
          <a:prstGeom prst="rect">
            <a:avLst/>
          </a:prstGeom>
          <a:noFill/>
        </p:spPr>
        <p:txBody>
          <a:bodyPr wrap="square" rtlCol="0">
            <a:spAutoFit/>
          </a:bodyPr>
          <a:lstStyle/>
          <a:p>
            <a:pPr algn="ctr"/>
            <a:r>
              <a:rPr lang="kk-KZ" b="1" dirty="0" smtClean="0">
                <a:latin typeface="Times New Roman" panose="02020603050405020304" pitchFamily="18" charset="0"/>
                <a:cs typeface="Times New Roman" panose="02020603050405020304" pitchFamily="18" charset="0"/>
              </a:rPr>
              <a:t>Баладағы эмоцинальды қиындықтар</a:t>
            </a:r>
            <a:endParaRPr lang="ru-RU" b="1" dirty="0">
              <a:latin typeface="Times New Roman" panose="02020603050405020304" pitchFamily="18" charset="0"/>
              <a:cs typeface="Times New Roman" panose="02020603050405020304" pitchFamily="18" charset="0"/>
            </a:endParaRPr>
          </a:p>
        </p:txBody>
      </p:sp>
      <p:cxnSp>
        <p:nvCxnSpPr>
          <p:cNvPr id="3" name="Прямая со стрелкой 2"/>
          <p:cNvCxnSpPr/>
          <p:nvPr/>
        </p:nvCxnSpPr>
        <p:spPr>
          <a:xfrm flipH="1" flipV="1">
            <a:off x="2843808" y="3151412"/>
            <a:ext cx="556709" cy="3845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H="1">
            <a:off x="4211960" y="4725144"/>
            <a:ext cx="278354" cy="6018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5474094" y="4509120"/>
            <a:ext cx="413793" cy="3144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flipH="1">
            <a:off x="2966006" y="4517122"/>
            <a:ext cx="54075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7887" y="1925431"/>
            <a:ext cx="2789794" cy="20371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0758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 name="TextBox 3"/>
          <p:cNvSpPr txBox="1"/>
          <p:nvPr/>
        </p:nvSpPr>
        <p:spPr>
          <a:xfrm>
            <a:off x="2185428" y="398709"/>
            <a:ext cx="4587899" cy="523220"/>
          </a:xfrm>
          <a:prstGeom prst="rect">
            <a:avLst/>
          </a:prstGeom>
          <a:noFill/>
        </p:spPr>
        <p:txBody>
          <a:bodyPr wrap="square" rtlCol="0">
            <a:spAutoFit/>
          </a:bodyPr>
          <a:lstStyle/>
          <a:p>
            <a:r>
              <a:rPr lang="kk-KZ" sz="2800" b="1" dirty="0" smtClean="0">
                <a:latin typeface="Times New Roman" panose="02020603050405020304" pitchFamily="18" charset="0"/>
                <a:cs typeface="Times New Roman" panose="02020603050405020304" pitchFamily="18" charset="0"/>
              </a:rPr>
              <a:t>Аутизм қалай емделеді</a:t>
            </a:r>
            <a:r>
              <a:rPr lang="kk-KZ" sz="2000" b="1" dirty="0" smtClean="0"/>
              <a:t>?</a:t>
            </a:r>
            <a:endParaRPr lang="ru-RU" sz="2000" b="1" dirty="0"/>
          </a:p>
        </p:txBody>
      </p:sp>
      <p:sp>
        <p:nvSpPr>
          <p:cNvPr id="5" name="TextBox 4"/>
          <p:cNvSpPr txBox="1"/>
          <p:nvPr/>
        </p:nvSpPr>
        <p:spPr>
          <a:xfrm>
            <a:off x="1444734" y="980728"/>
            <a:ext cx="6069285" cy="2862322"/>
          </a:xfrm>
          <a:prstGeom prst="rect">
            <a:avLst/>
          </a:prstGeom>
          <a:noFill/>
        </p:spPr>
        <p:txBody>
          <a:bodyPr wrap="square" rtlCol="0">
            <a:spAutoFit/>
          </a:bodyPr>
          <a:lstStyle/>
          <a:p>
            <a:pPr algn="just"/>
            <a:r>
              <a:rPr lang="kk-KZ" dirty="0" smtClean="0">
                <a:latin typeface="Times New Roman" pitchFamily="18" charset="0"/>
                <a:cs typeface="Times New Roman" pitchFamily="18" charset="0"/>
              </a:rPr>
              <a:t>Ең бастысы кешіктірмей тексеріліп, емделу терапиясын ертерек бастаған дұрыс. Себебі терапияны бала кішкентай кезінен бастаса, нәтиже жақсы болады. Аутизмге ұшыраған адамдардың әр қайсысының белгілері әр түрлі және  әр адамға тек өзіне тән ем түрі жүргізілуі керек. Аутизмді емдеу үшін  науқас адамның мінезі  мен жүріс тұрысы қарай терапия қолданылады. Бұл терапия балаланың дұрыс тәртібі үшін арнайы  сый береді, осылай бала айналасымен араласып, байланысқа түседі.</a:t>
            </a:r>
          </a:p>
          <a:p>
            <a:pPr algn="just"/>
            <a:r>
              <a:rPr lang="kk-KZ" dirty="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3212976"/>
            <a:ext cx="2808312" cy="273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843050"/>
            <a:ext cx="1944216"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4056042"/>
            <a:ext cx="2601342" cy="1895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1747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2" y="211910"/>
            <a:ext cx="2828925" cy="19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11560" y="2205810"/>
            <a:ext cx="1872208" cy="369332"/>
          </a:xfrm>
          <a:prstGeom prst="rect">
            <a:avLst/>
          </a:prstGeom>
          <a:noFill/>
        </p:spPr>
        <p:txBody>
          <a:bodyPr wrap="square" rtlCol="0">
            <a:spAutoFit/>
          </a:bodyPr>
          <a:lstStyle/>
          <a:p>
            <a:r>
              <a:rPr lang="kk-KZ" b="1" dirty="0" smtClean="0">
                <a:solidFill>
                  <a:srgbClr val="FF0000"/>
                </a:solidFill>
                <a:latin typeface="Times New Roman" panose="02020603050405020304" pitchFamily="18" charset="0"/>
                <a:cs typeface="Times New Roman" panose="02020603050405020304" pitchFamily="18" charset="0"/>
              </a:rPr>
              <a:t>Музыкатерапия</a:t>
            </a:r>
            <a:endParaRPr lang="ru-RU" b="1" dirty="0">
              <a:solidFill>
                <a:srgbClr val="FF0000"/>
              </a:solidFill>
              <a:latin typeface="Times New Roman" panose="02020603050405020304" pitchFamily="18" charset="0"/>
              <a:cs typeface="Times New Roman" panose="02020603050405020304" pitchFamily="18"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201298"/>
            <a:ext cx="3187543" cy="2579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126153" y="2411596"/>
            <a:ext cx="1590885" cy="369332"/>
          </a:xfrm>
          <a:prstGeom prst="rect">
            <a:avLst/>
          </a:prstGeom>
          <a:noFill/>
        </p:spPr>
        <p:txBody>
          <a:bodyPr wrap="none" rtlCol="0">
            <a:spAutoFit/>
          </a:bodyPr>
          <a:lstStyle/>
          <a:p>
            <a:r>
              <a:rPr lang="kk-KZ" b="1" dirty="0" smtClean="0">
                <a:solidFill>
                  <a:srgbClr val="FF0000"/>
                </a:solidFill>
                <a:latin typeface="Times New Roman" pitchFamily="18" charset="0"/>
                <a:cs typeface="Times New Roman" pitchFamily="18" charset="0"/>
              </a:rPr>
              <a:t>Иппотерапия</a:t>
            </a:r>
            <a:endParaRPr lang="ru-RU" b="1" dirty="0">
              <a:solidFill>
                <a:srgbClr val="FF0000"/>
              </a:solidFill>
              <a:latin typeface="Times New Roman" pitchFamily="18" charset="0"/>
              <a:cs typeface="Times New Roman" pitchFamily="18" charset="0"/>
            </a:endParaRP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227" y="4911707"/>
            <a:ext cx="2122992" cy="3153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872050" y="6488668"/>
            <a:ext cx="1496307" cy="369332"/>
          </a:xfrm>
          <a:prstGeom prst="rect">
            <a:avLst/>
          </a:prstGeom>
          <a:noFill/>
        </p:spPr>
        <p:txBody>
          <a:bodyPr wrap="none" rtlCol="0">
            <a:spAutoFit/>
          </a:bodyPr>
          <a:lstStyle/>
          <a:p>
            <a:r>
              <a:rPr lang="kk-KZ" b="1" dirty="0" smtClean="0">
                <a:solidFill>
                  <a:srgbClr val="FF0000"/>
                </a:solidFill>
                <a:latin typeface="Times New Roman" panose="02020603050405020304" pitchFamily="18" charset="0"/>
                <a:cs typeface="Times New Roman" panose="02020603050405020304" pitchFamily="18" charset="0"/>
              </a:rPr>
              <a:t>Арттерапия</a:t>
            </a:r>
            <a:r>
              <a:rPr lang="kk-KZ" dirty="0" smtClean="0">
                <a:solidFill>
                  <a:srgbClr val="FF0000"/>
                </a:solidFill>
                <a:latin typeface="Times New Roman" panose="02020603050405020304" pitchFamily="18" charset="0"/>
                <a:cs typeface="Times New Roman" panose="02020603050405020304" pitchFamily="18" charset="0"/>
              </a:rPr>
              <a:t> </a:t>
            </a:r>
            <a:endParaRPr lang="ru-RU" dirty="0">
              <a:solidFill>
                <a:srgbClr val="FF0000"/>
              </a:solidFill>
              <a:latin typeface="Times New Roman" panose="02020603050405020304" pitchFamily="18" charset="0"/>
              <a:cs typeface="Times New Roman" panose="02020603050405020304" pitchFamily="18" charset="0"/>
            </a:endParaRPr>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6792" y="3885059"/>
            <a:ext cx="2321733" cy="17761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355976" y="6030580"/>
            <a:ext cx="2304256" cy="369332"/>
          </a:xfrm>
          <a:prstGeom prst="rect">
            <a:avLst/>
          </a:prstGeom>
          <a:noFill/>
        </p:spPr>
        <p:txBody>
          <a:bodyPr wrap="square" rtlCol="0">
            <a:spAutoFit/>
          </a:bodyPr>
          <a:lstStyle/>
          <a:p>
            <a:r>
              <a:rPr lang="kk-KZ" b="1" dirty="0" smtClean="0">
                <a:solidFill>
                  <a:srgbClr val="FF0000"/>
                </a:solidFill>
                <a:latin typeface="Times New Roman" pitchFamily="18" charset="0"/>
                <a:cs typeface="Times New Roman" pitchFamily="18" charset="0"/>
              </a:rPr>
              <a:t>Құм терапиясы</a:t>
            </a:r>
            <a:endParaRPr lang="ru-RU" b="1" dirty="0">
              <a:solidFill>
                <a:srgbClr val="FF0000"/>
              </a:solidFill>
              <a:latin typeface="Times New Roman" pitchFamily="18" charset="0"/>
              <a:cs typeface="Times New Roman" pitchFamily="18" charset="0"/>
            </a:endParaRPr>
          </a:p>
        </p:txBody>
      </p:sp>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9831" y="3396702"/>
            <a:ext cx="2505075"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889501" y="5175830"/>
            <a:ext cx="1505733" cy="369332"/>
          </a:xfrm>
          <a:prstGeom prst="rect">
            <a:avLst/>
          </a:prstGeom>
          <a:noFill/>
        </p:spPr>
        <p:txBody>
          <a:bodyPr wrap="none" rtlCol="0">
            <a:spAutoFit/>
          </a:bodyPr>
          <a:lstStyle/>
          <a:p>
            <a:r>
              <a:rPr lang="kk-KZ" b="1" dirty="0" smtClean="0">
                <a:solidFill>
                  <a:srgbClr val="FF0000"/>
                </a:solidFill>
                <a:latin typeface="Times New Roman" pitchFamily="18" charset="0"/>
                <a:cs typeface="Times New Roman" pitchFamily="18" charset="0"/>
              </a:rPr>
              <a:t>Пет-терапия</a:t>
            </a:r>
            <a:endParaRPr lang="ru-RU" b="1" dirty="0">
              <a:solidFill>
                <a:srgbClr val="FF0000"/>
              </a:solidFill>
              <a:latin typeface="Times New Roman" pitchFamily="18" charset="0"/>
              <a:cs typeface="Times New Roman" pitchFamily="18" charset="0"/>
            </a:endParaRPr>
          </a:p>
        </p:txBody>
      </p:sp>
      <p:pic>
        <p:nvPicPr>
          <p:cNvPr id="14" name="Picture 2" descr="C:\Users\Катюшка\Documents\Звёздочка\Раскраски, картинки,рамочки\mama-obnimaet-svoego-rebenka-0000935280-preview.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9637" y="211910"/>
            <a:ext cx="1853751" cy="21973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838253" y="2985864"/>
            <a:ext cx="2056653" cy="369332"/>
          </a:xfrm>
          <a:prstGeom prst="rect">
            <a:avLst/>
          </a:prstGeom>
          <a:noFill/>
        </p:spPr>
        <p:txBody>
          <a:bodyPr wrap="none" rtlCol="0">
            <a:spAutoFit/>
          </a:bodyPr>
          <a:lstStyle/>
          <a:p>
            <a:r>
              <a:rPr lang="kk-KZ" b="1" dirty="0" smtClean="0">
                <a:solidFill>
                  <a:srgbClr val="FF0000"/>
                </a:solidFill>
                <a:latin typeface="Times New Roman" pitchFamily="18" charset="0"/>
                <a:cs typeface="Times New Roman" pitchFamily="18" charset="0"/>
              </a:rPr>
              <a:t>Холдинг -терапия</a:t>
            </a:r>
            <a:endParaRPr lang="ru-RU" b="1" dirty="0">
              <a:solidFill>
                <a:srgbClr val="FF0000"/>
              </a:solidFill>
              <a:latin typeface="Times New Roman" pitchFamily="18" charset="0"/>
              <a:cs typeface="Times New Roman" pitchFamily="18" charset="0"/>
            </a:endParaRPr>
          </a:p>
        </p:txBody>
      </p:sp>
      <p:pic>
        <p:nvPicPr>
          <p:cNvPr id="16" name="Picture 6" descr="C:\Documents and Settings\Admin\Рабочий стол\cac315ca21af793ba42a72f29092b464.jpg"/>
          <p:cNvPicPr>
            <a:picLocks noChangeAspect="1" noChangeArrowheads="1"/>
          </p:cNvPicPr>
          <p:nvPr/>
        </p:nvPicPr>
        <p:blipFill>
          <a:blip r:embed="rId8"/>
          <a:srcRect/>
          <a:stretch>
            <a:fillRect/>
          </a:stretch>
        </p:blipFill>
        <p:spPr bwMode="auto">
          <a:xfrm>
            <a:off x="577482" y="2840628"/>
            <a:ext cx="2535252" cy="16845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078"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036" y="4516975"/>
            <a:ext cx="255428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71650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 name="Овал 3"/>
          <p:cNvSpPr/>
          <p:nvPr/>
        </p:nvSpPr>
        <p:spPr>
          <a:xfrm>
            <a:off x="3544418" y="2398122"/>
            <a:ext cx="2448272" cy="194421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k-KZ" sz="2400" b="1" dirty="0" smtClean="0">
                <a:ln>
                  <a:solidFill>
                    <a:schemeClr val="tx1"/>
                  </a:solidFill>
                </a:ln>
                <a:solidFill>
                  <a:srgbClr val="FF0000"/>
                </a:solidFill>
                <a:latin typeface="Times New Roman" panose="02020603050405020304" pitchFamily="18" charset="0"/>
                <a:cs typeface="Times New Roman" panose="02020603050405020304" pitchFamily="18" charset="0"/>
              </a:rPr>
              <a:t>Түзету жұмыс бағыттары</a:t>
            </a:r>
            <a:endParaRPr lang="ru-RU" sz="2400" b="1" dirty="0">
              <a:ln>
                <a:solidFill>
                  <a:schemeClr val="tx1"/>
                </a:solidFill>
              </a:ln>
              <a:solidFill>
                <a:srgbClr val="FF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86667" y="2044179"/>
            <a:ext cx="2286000" cy="646331"/>
          </a:xfrm>
          <a:prstGeom prst="rect">
            <a:avLst/>
          </a:prstGeom>
        </p:spPr>
        <p:txBody>
          <a:bodyPr>
            <a:spAutoFit/>
          </a:bodyPr>
          <a:lstStyle/>
          <a:p>
            <a:pPr lvl="0" algn="ctr"/>
            <a:r>
              <a:rPr lang="kk-KZ" b="1" dirty="0">
                <a:solidFill>
                  <a:prstClr val="black"/>
                </a:solidFill>
                <a:latin typeface="Times New Roman" panose="02020603050405020304" pitchFamily="18" charset="0"/>
                <a:cs typeface="Times New Roman" panose="02020603050405020304" pitchFamily="18" charset="0"/>
              </a:rPr>
              <a:t>Артикуляциялық</a:t>
            </a:r>
            <a:br>
              <a:rPr lang="kk-KZ" b="1" dirty="0">
                <a:solidFill>
                  <a:prstClr val="black"/>
                </a:solidFill>
                <a:latin typeface="Times New Roman" panose="02020603050405020304" pitchFamily="18" charset="0"/>
                <a:cs typeface="Times New Roman" panose="02020603050405020304" pitchFamily="18" charset="0"/>
              </a:rPr>
            </a:br>
            <a:r>
              <a:rPr lang="kk-KZ" b="1" dirty="0">
                <a:solidFill>
                  <a:prstClr val="black"/>
                </a:solidFill>
                <a:latin typeface="Times New Roman" panose="02020603050405020304" pitchFamily="18" charset="0"/>
                <a:cs typeface="Times New Roman" panose="02020603050405020304" pitchFamily="18" charset="0"/>
              </a:rPr>
              <a:t> </a:t>
            </a:r>
            <a:r>
              <a:rPr lang="kk-KZ" b="1" dirty="0" smtClean="0">
                <a:solidFill>
                  <a:prstClr val="black"/>
                </a:solidFill>
                <a:latin typeface="Times New Roman" panose="02020603050405020304" pitchFamily="18" charset="0"/>
                <a:cs typeface="Times New Roman" panose="02020603050405020304" pitchFamily="18" charset="0"/>
              </a:rPr>
              <a:t>жаттығу</a:t>
            </a:r>
          </a:p>
        </p:txBody>
      </p:sp>
      <p:pic>
        <p:nvPicPr>
          <p:cNvPr id="14" name="Picture 20" descr="C:\Documents and Settings\Admin\Рабочий стол\b0dea47669b89037e157f2014724f4f1.jpg"/>
          <p:cNvPicPr>
            <a:picLocks noChangeAspect="1" noChangeArrowheads="1"/>
          </p:cNvPicPr>
          <p:nvPr/>
        </p:nvPicPr>
        <p:blipFill>
          <a:blip r:embed="rId2"/>
          <a:srcRect/>
          <a:stretch>
            <a:fillRect/>
          </a:stretch>
        </p:blipFill>
        <p:spPr bwMode="auto">
          <a:xfrm>
            <a:off x="396876" y="238125"/>
            <a:ext cx="2619374" cy="1721556"/>
          </a:xfrm>
          <a:prstGeom prst="rect">
            <a:avLst/>
          </a:prstGeom>
          <a:ln>
            <a:noFill/>
          </a:ln>
          <a:effectLst>
            <a:outerShdw blurRad="292100" dist="139700" dir="2700000" algn="tl" rotWithShape="0">
              <a:srgbClr val="333333">
                <a:alpha val="65000"/>
              </a:srgbClr>
            </a:outerShdw>
          </a:effec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9196" y="4397644"/>
            <a:ext cx="2268471" cy="15187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3544418" y="6006446"/>
            <a:ext cx="2474289" cy="584775"/>
          </a:xfrm>
          <a:prstGeom prst="rect">
            <a:avLst/>
          </a:prstGeom>
          <a:noFill/>
        </p:spPr>
        <p:txBody>
          <a:bodyPr wrap="square" rtlCol="0">
            <a:spAutoFit/>
          </a:bodyPr>
          <a:lstStyle/>
          <a:p>
            <a:r>
              <a:rPr lang="kk-KZ" sz="1600" b="1" dirty="0" smtClean="0">
                <a:latin typeface="Times New Roman" pitchFamily="18" charset="0"/>
                <a:cs typeface="Times New Roman" pitchFamily="18" charset="0"/>
              </a:rPr>
              <a:t>Ұсақ қол моторикасын дамыту жаттығулары</a:t>
            </a:r>
            <a:endParaRPr lang="ru-RU" sz="1600" b="1" dirty="0">
              <a:latin typeface="Times New Roman" pitchFamily="18" charset="0"/>
              <a:cs typeface="Times New Roman" pitchFamily="18" charset="0"/>
            </a:endParaRPr>
          </a:p>
        </p:txBody>
      </p:sp>
      <p:sp>
        <p:nvSpPr>
          <p:cNvPr id="15" name="Прямоугольник 14"/>
          <p:cNvSpPr/>
          <p:nvPr/>
        </p:nvSpPr>
        <p:spPr>
          <a:xfrm>
            <a:off x="6530699" y="2071059"/>
            <a:ext cx="2286000" cy="830997"/>
          </a:xfrm>
          <a:prstGeom prst="rect">
            <a:avLst/>
          </a:prstGeom>
        </p:spPr>
        <p:txBody>
          <a:bodyPr>
            <a:spAutoFit/>
          </a:bodyPr>
          <a:lstStyle/>
          <a:p>
            <a:pPr algn="ctr"/>
            <a:r>
              <a:rPr lang="kk-KZ" sz="1600" b="1" dirty="0">
                <a:solidFill>
                  <a:prstClr val="black"/>
                </a:solidFill>
                <a:latin typeface="Times New Roman" pitchFamily="18" charset="0"/>
                <a:cs typeface="Times New Roman" pitchFamily="18" charset="0"/>
              </a:rPr>
              <a:t>Әлеуметтік тұрмысқа бейімдеу ( үй </a:t>
            </a:r>
            <a:r>
              <a:rPr lang="kk-KZ" sz="1600" b="1" dirty="0" smtClean="0">
                <a:solidFill>
                  <a:prstClr val="black"/>
                </a:solidFill>
                <a:latin typeface="Times New Roman" pitchFamily="18" charset="0"/>
                <a:cs typeface="Times New Roman" pitchFamily="18" charset="0"/>
              </a:rPr>
              <a:t>шаруасына)</a:t>
            </a:r>
            <a:endParaRPr lang="ru-RU" dirty="0"/>
          </a:p>
        </p:txBody>
      </p:sp>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619" y="34413"/>
            <a:ext cx="2955669" cy="22213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842" y="3140969"/>
            <a:ext cx="2474408" cy="2043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Прямоугольник 15"/>
          <p:cNvSpPr/>
          <p:nvPr/>
        </p:nvSpPr>
        <p:spPr>
          <a:xfrm>
            <a:off x="755604" y="5277139"/>
            <a:ext cx="2286000" cy="646331"/>
          </a:xfrm>
          <a:prstGeom prst="rect">
            <a:avLst/>
          </a:prstGeom>
        </p:spPr>
        <p:txBody>
          <a:bodyPr>
            <a:spAutoFit/>
          </a:bodyPr>
          <a:lstStyle/>
          <a:p>
            <a:pPr lvl="0" algn="ctr"/>
            <a:r>
              <a:rPr lang="kk-KZ" b="1" dirty="0">
                <a:solidFill>
                  <a:prstClr val="black"/>
                </a:solidFill>
                <a:latin typeface="Times New Roman" panose="02020603050405020304" pitchFamily="18" charset="0"/>
                <a:cs typeface="Times New Roman" panose="02020603050405020304" pitchFamily="18" charset="0"/>
              </a:rPr>
              <a:t>Көру, есту дамыту жаттығулары </a:t>
            </a:r>
            <a:endParaRPr lang="ru-RU" b="1" dirty="0">
              <a:solidFill>
                <a:prstClr val="black"/>
              </a:solidFill>
              <a:latin typeface="Times New Roman" panose="02020603050405020304" pitchFamily="18" charset="0"/>
              <a:cs typeface="Times New Roman" panose="02020603050405020304" pitchFamily="18" charset="0"/>
            </a:endParaRPr>
          </a:p>
        </p:txBody>
      </p:sp>
      <p:pic>
        <p:nvPicPr>
          <p:cNvPr id="24" name="Picture 2" descr="C:\Users\ACER\Desktop\моий фото\SAM_1917.JPG"/>
          <p:cNvPicPr>
            <a:picLocks noChangeAspect="1" noChangeArrowheads="1"/>
          </p:cNvPicPr>
          <p:nvPr/>
        </p:nvPicPr>
        <p:blipFill>
          <a:blip r:embed="rId6" cstate="print"/>
          <a:stretch>
            <a:fillRect/>
          </a:stretch>
        </p:blipFill>
        <p:spPr bwMode="auto">
          <a:xfrm>
            <a:off x="3739442" y="322034"/>
            <a:ext cx="2058225" cy="1553737"/>
          </a:xfrm>
          <a:prstGeom prst="rect">
            <a:avLst/>
          </a:prstGeom>
          <a:ln>
            <a:noFill/>
          </a:ln>
          <a:effectLst>
            <a:outerShdw blurRad="190500" algn="tl" rotWithShape="0">
              <a:srgbClr val="000000">
                <a:alpha val="70000"/>
              </a:srgbClr>
            </a:outerShdw>
          </a:effectLst>
        </p:spPr>
      </p:pic>
      <p:sp>
        <p:nvSpPr>
          <p:cNvPr id="17" name="TextBox 16"/>
          <p:cNvSpPr txBox="1"/>
          <p:nvPr/>
        </p:nvSpPr>
        <p:spPr>
          <a:xfrm>
            <a:off x="3733599" y="1886393"/>
            <a:ext cx="2439129" cy="369332"/>
          </a:xfrm>
          <a:prstGeom prst="rect">
            <a:avLst/>
          </a:prstGeom>
          <a:noFill/>
        </p:spPr>
        <p:txBody>
          <a:bodyPr wrap="none" rtlCol="0">
            <a:spAutoFit/>
          </a:bodyPr>
          <a:lstStyle/>
          <a:p>
            <a:pPr lvl="0" algn="ctr"/>
            <a:r>
              <a:rPr lang="kk-KZ" b="1" dirty="0">
                <a:solidFill>
                  <a:prstClr val="black"/>
                </a:solidFill>
                <a:latin typeface="Times New Roman" panose="02020603050405020304" pitchFamily="18" charset="0"/>
                <a:cs typeface="Times New Roman" panose="02020603050405020304" pitchFamily="18" charset="0"/>
              </a:rPr>
              <a:t>Инклюзивті </a:t>
            </a:r>
            <a:r>
              <a:rPr lang="kk-KZ" b="1" dirty="0" smtClean="0">
                <a:solidFill>
                  <a:prstClr val="black"/>
                </a:solidFill>
                <a:latin typeface="Times New Roman" panose="02020603050405020304" pitchFamily="18" charset="0"/>
                <a:cs typeface="Times New Roman" panose="02020603050405020304" pitchFamily="18" charset="0"/>
              </a:rPr>
              <a:t>ойындар</a:t>
            </a:r>
            <a:endParaRPr lang="ru-RU" dirty="0">
              <a:solidFill>
                <a:prstClr val="black"/>
              </a:solidFill>
            </a:endParaRPr>
          </a:p>
        </p:txBody>
      </p:sp>
      <p:sp>
        <p:nvSpPr>
          <p:cNvPr id="19" name="Прямоугольник 18"/>
          <p:cNvSpPr/>
          <p:nvPr/>
        </p:nvSpPr>
        <p:spPr>
          <a:xfrm>
            <a:off x="6750645" y="5123799"/>
            <a:ext cx="2286000" cy="646331"/>
          </a:xfrm>
          <a:prstGeom prst="rect">
            <a:avLst/>
          </a:prstGeom>
        </p:spPr>
        <p:txBody>
          <a:bodyPr>
            <a:spAutoFit/>
          </a:bodyPr>
          <a:lstStyle/>
          <a:p>
            <a:pPr lvl="0" algn="ctr"/>
            <a:r>
              <a:rPr lang="kk-KZ" b="1" dirty="0">
                <a:solidFill>
                  <a:prstClr val="black"/>
                </a:solidFill>
                <a:latin typeface="Times New Roman" panose="02020603050405020304" pitchFamily="18" charset="0"/>
                <a:cs typeface="Times New Roman" panose="02020603050405020304" pitchFamily="18" charset="0"/>
              </a:rPr>
              <a:t> Бұлшықет тонусын қалыптастыру</a:t>
            </a:r>
            <a:endParaRPr lang="ru-RU" b="1" dirty="0">
              <a:solidFill>
                <a:prstClr val="black"/>
              </a:solidFill>
              <a:latin typeface="Times New Roman" panose="02020603050405020304" pitchFamily="18" charset="0"/>
              <a:cs typeface="Times New Roman" panose="02020603050405020304" pitchFamily="18" charset="0"/>
            </a:endParaRPr>
          </a:p>
        </p:txBody>
      </p:sp>
      <p:pic>
        <p:nvPicPr>
          <p:cNvPr id="27" name="Рисунок 26" descr="C:\Documents and Settings\Администратор\Мои документы\Мои рисунки\галид\33.jpg"/>
          <p:cNvPicPr/>
          <p:nvPr/>
        </p:nvPicPr>
        <p:blipFill>
          <a:blip r:embed="rId7"/>
          <a:srcRect/>
          <a:stretch>
            <a:fillRect/>
          </a:stretch>
        </p:blipFill>
        <p:spPr bwMode="auto">
          <a:xfrm>
            <a:off x="6559773" y="3212976"/>
            <a:ext cx="2494654" cy="1803835"/>
          </a:xfrm>
          <a:prstGeom prst="rect">
            <a:avLst/>
          </a:prstGeom>
          <a:noFill/>
          <a:ln w="9525">
            <a:noFill/>
            <a:miter lim="800000"/>
            <a:headEnd/>
            <a:tailEnd/>
          </a:ln>
        </p:spPr>
      </p:pic>
    </p:spTree>
    <p:extLst>
      <p:ext uri="{BB962C8B-B14F-4D97-AF65-F5344CB8AC3E}">
        <p14:creationId xmlns:p14="http://schemas.microsoft.com/office/powerpoint/2010/main" val="24482128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300" y="1071563"/>
            <a:ext cx="6121400" cy="471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411760" y="486788"/>
            <a:ext cx="4935390" cy="584775"/>
          </a:xfrm>
          <a:prstGeom prst="rect">
            <a:avLst/>
          </a:prstGeom>
          <a:noFill/>
        </p:spPr>
        <p:txBody>
          <a:bodyPr wrap="none" rtlCol="0">
            <a:spAutoFit/>
          </a:bodyPr>
          <a:lstStyle/>
          <a:p>
            <a:r>
              <a:rPr lang="kk-KZ" sz="3200" b="1" i="1" dirty="0" smtClean="0">
                <a:solidFill>
                  <a:srgbClr val="FF0000"/>
                </a:solidFill>
                <a:latin typeface="Times New Roman" pitchFamily="18" charset="0"/>
                <a:cs typeface="Times New Roman" pitchFamily="18" charset="0"/>
              </a:rPr>
              <a:t>Назарларыңызға рахмет!</a:t>
            </a:r>
            <a:endParaRPr lang="ru-RU" sz="32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55823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 name="Прямоугольник 3"/>
          <p:cNvSpPr/>
          <p:nvPr/>
        </p:nvSpPr>
        <p:spPr>
          <a:xfrm>
            <a:off x="4499992" y="3947255"/>
            <a:ext cx="4392488" cy="1685077"/>
          </a:xfrm>
          <a:prstGeom prst="rect">
            <a:avLst/>
          </a:prstGeom>
        </p:spPr>
        <p:txBody>
          <a:bodyPr wrap="square">
            <a:spAutoFit/>
          </a:bodyPr>
          <a:lstStyle/>
          <a:p>
            <a:pPr>
              <a:lnSpc>
                <a:spcPct val="115000"/>
              </a:lnSpc>
              <a:spcAft>
                <a:spcPts val="1000"/>
              </a:spcAft>
            </a:pPr>
            <a:r>
              <a:rPr lang="kk-KZ" dirty="0" smtClean="0">
                <a:solidFill>
                  <a:srgbClr val="252525"/>
                </a:solidFill>
                <a:latin typeface="Times New Roman"/>
                <a:ea typeface="Calibri"/>
                <a:cs typeface="Times New Roman"/>
              </a:rPr>
              <a:t>Аутизм </a:t>
            </a:r>
            <a:r>
              <a:rPr lang="kk-KZ" dirty="0">
                <a:solidFill>
                  <a:srgbClr val="252525"/>
                </a:solidFill>
                <a:latin typeface="Times New Roman"/>
                <a:ea typeface="Calibri"/>
                <a:cs typeface="Times New Roman"/>
              </a:rPr>
              <a:t>ауруын бірінші ашып зерттеген америка психиатрі Лео Каннер. Балалық аутизмі әр түрлі болады және зиятпен сөйлеу дамуының деңгейлері әр түрлі болады</a:t>
            </a:r>
            <a:endParaRPr lang="ru-RU" sz="1600" dirty="0">
              <a:effectLst/>
              <a:latin typeface="Calibri"/>
              <a:ea typeface="Calibri"/>
              <a:cs typeface="Times New Roman"/>
            </a:endParaRPr>
          </a:p>
        </p:txBody>
      </p:sp>
      <p:sp>
        <p:nvSpPr>
          <p:cNvPr id="5" name="TextBox 4"/>
          <p:cNvSpPr txBox="1"/>
          <p:nvPr/>
        </p:nvSpPr>
        <p:spPr>
          <a:xfrm>
            <a:off x="179512" y="548680"/>
            <a:ext cx="4176464" cy="2862322"/>
          </a:xfrm>
          <a:prstGeom prst="rect">
            <a:avLst/>
          </a:prstGeom>
          <a:noFill/>
        </p:spPr>
        <p:txBody>
          <a:bodyPr wrap="square" rtlCol="0">
            <a:spAutoFit/>
          </a:bodyPr>
          <a:lstStyle/>
          <a:p>
            <a:r>
              <a:rPr lang="ru-RU" b="1" dirty="0" smtClean="0">
                <a:latin typeface="Times New Roman" pitchFamily="18" charset="0"/>
                <a:cs typeface="Times New Roman" pitchFamily="18" charset="0"/>
              </a:rPr>
              <a:t>          Аутизм </a:t>
            </a:r>
            <a:r>
              <a:rPr lang="ru-RU" dirty="0">
                <a:latin typeface="Times New Roman" pitchFamily="18" charset="0"/>
                <a:cs typeface="Times New Roman" pitchFamily="18" charset="0"/>
              </a:rPr>
              <a:t>— </a:t>
            </a:r>
            <a:r>
              <a:rPr lang="ru-RU" i="1" dirty="0">
                <a:latin typeface="Times New Roman" pitchFamily="18" charset="0"/>
                <a:cs typeface="Times New Roman" pitchFamily="18" charset="0"/>
              </a:rPr>
              <a:t>(гр. </a:t>
            </a:r>
            <a:r>
              <a:rPr lang="en-US" i="1" dirty="0">
                <a:latin typeface="Times New Roman" pitchFamily="18" charset="0"/>
                <a:cs typeface="Times New Roman" pitchFamily="18" charset="0"/>
              </a:rPr>
              <a:t>autos - </a:t>
            </a:r>
            <a:r>
              <a:rPr lang="ru-RU" i="1" dirty="0" err="1">
                <a:latin typeface="Times New Roman" pitchFamily="18" charset="0"/>
                <a:cs typeface="Times New Roman" pitchFamily="18" charset="0"/>
              </a:rPr>
              <a:t>өзім</a:t>
            </a:r>
            <a:r>
              <a:rPr lang="ru-RU" i="1" dirty="0">
                <a:latin typeface="Times New Roman" pitchFamily="18" charset="0"/>
                <a:cs typeface="Times New Roman" pitchFamily="18" charset="0"/>
              </a:rPr>
              <a:t>) </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адамның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сыртқы</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дүниеден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оқшауланып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өзімен-өзі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болып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іштей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сары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уайымға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салынған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кездегі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көңіл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күйі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Бұл терминді</a:t>
            </a:r>
            <a:r>
              <a:rPr lang="ru-RU" dirty="0">
                <a:latin typeface="Times New Roman" pitchFamily="18" charset="0"/>
                <a:cs typeface="Times New Roman" pitchFamily="18" charset="0"/>
              </a:rPr>
              <a:t> </a:t>
            </a:r>
            <a:r>
              <a:rPr lang="ru-RU" b="1" dirty="0">
                <a:latin typeface="Times New Roman" pitchFamily="18" charset="0"/>
                <a:cs typeface="Times New Roman" pitchFamily="18" charset="0"/>
              </a:rPr>
              <a:t>1912 </a:t>
            </a:r>
            <a:r>
              <a:rPr lang="ru-RU" b="1" dirty="0" err="1">
                <a:latin typeface="Times New Roman" pitchFamily="18" charset="0"/>
                <a:cs typeface="Times New Roman" pitchFamily="18" charset="0"/>
              </a:rPr>
              <a:t>жылы</a:t>
            </a:r>
            <a:r>
              <a:rPr lang="ru-RU" b="1" dirty="0">
                <a:latin typeface="Times New Roman" pitchFamily="18" charset="0"/>
                <a:cs typeface="Times New Roman" pitchFamily="18" charset="0"/>
              </a:rPr>
              <a:t> Э. </a:t>
            </a:r>
            <a:r>
              <a:rPr lang="ru-RU" b="1" dirty="0" err="1" smtClean="0">
                <a:latin typeface="Times New Roman" pitchFamily="18" charset="0"/>
                <a:cs typeface="Times New Roman" pitchFamily="18" charset="0"/>
              </a:rPr>
              <a:t>Блейхер</a:t>
            </a:r>
            <a:r>
              <a:rPr lang="ru-RU" b="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адамның </a:t>
            </a:r>
            <a:r>
              <a:rPr lang="ru-RU" dirty="0" err="1">
                <a:latin typeface="Times New Roman" pitchFamily="18" charset="0"/>
                <a:cs typeface="Times New Roman" pitchFamily="18" charset="0"/>
              </a:rPr>
              <a:t>ішкі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эмоциялық кажеттіліктерімен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реттелетін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 шынайы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әрекеттерге тәуелділігі шамалы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аффективтік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саланың айрықша түрін белгілеу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үшін енгізген</a:t>
            </a:r>
            <a:r>
              <a:rPr lang="ru-RU" dirty="0">
                <a:latin typeface="Times New Roman" pitchFamily="18" charset="0"/>
                <a:cs typeface="Times New Roman" pitchFamily="18" charset="0"/>
              </a:rPr>
              <a:t>.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1383" y="548679"/>
            <a:ext cx="2200082" cy="3195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254" y="3573015"/>
            <a:ext cx="2124979" cy="300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441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 calcmode="lin" valueType="num">
                                      <p:cBhvr>
                                        <p:cTn id="9" dur="2000" fill="hold"/>
                                        <p:tgtEl>
                                          <p:spTgt spid="6"/>
                                        </p:tgtEl>
                                        <p:attrNameLst>
                                          <p:attrName>style.rotation</p:attrName>
                                        </p:attrNameLst>
                                      </p:cBhvr>
                                      <p:tavLst>
                                        <p:tav tm="0">
                                          <p:val>
                                            <p:fltVal val="360"/>
                                          </p:val>
                                        </p:tav>
                                        <p:tav tm="100000">
                                          <p:val>
                                            <p:fltVal val="0"/>
                                          </p:val>
                                        </p:tav>
                                      </p:tavLst>
                                    </p:anim>
                                    <p:animEffect transition="in" filter="fade">
                                      <p:cBhvr>
                                        <p:cTn id="10" dur="2000"/>
                                        <p:tgtEl>
                                          <p:spTgt spid="6"/>
                                        </p:tgtEl>
                                      </p:cBhvr>
                                    </p:animEffect>
                                  </p:childTnLst>
                                </p:cTn>
                              </p:par>
                            </p:childTnLst>
                          </p:cTn>
                        </p:par>
                        <p:par>
                          <p:cTn id="11" fill="hold">
                            <p:stCondLst>
                              <p:cond delay="2000"/>
                            </p:stCondLst>
                            <p:childTnLst>
                              <p:par>
                                <p:cTn id="12" presetID="6" presetClass="emph" presetSubtype="0" autoRev="1" fill="hold" nodeType="afterEffect">
                                  <p:stCondLst>
                                    <p:cond delay="0"/>
                                  </p:stCondLst>
                                  <p:childTnLst>
                                    <p:animScale>
                                      <p:cBhvr>
                                        <p:cTn id="13"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4" name="Рисунок 3" descr="http://autism.asylmiras.org/kz/assets/templates/img/img-10.jpg"/>
          <p:cNvPicPr/>
          <p:nvPr/>
        </p:nvPicPr>
        <p:blipFill>
          <a:blip r:embed="rId2">
            <a:extLst>
              <a:ext uri="{28A0092B-C50C-407E-A947-70E740481C1C}">
                <a14:useLocalDpi xmlns:a14="http://schemas.microsoft.com/office/drawing/2010/main" val="0"/>
              </a:ext>
            </a:extLst>
          </a:blip>
          <a:srcRect/>
          <a:stretch>
            <a:fillRect/>
          </a:stretch>
        </p:blipFill>
        <p:spPr bwMode="auto">
          <a:xfrm>
            <a:off x="4644008" y="548680"/>
            <a:ext cx="3399155" cy="3249930"/>
          </a:xfrm>
          <a:prstGeom prst="rect">
            <a:avLst/>
          </a:prstGeom>
          <a:noFill/>
          <a:ln>
            <a:noFill/>
          </a:ln>
        </p:spPr>
      </p:pic>
      <p:sp>
        <p:nvSpPr>
          <p:cNvPr id="2" name="TextBox 1"/>
          <p:cNvSpPr txBox="1"/>
          <p:nvPr/>
        </p:nvSpPr>
        <p:spPr>
          <a:xfrm>
            <a:off x="611560" y="1124744"/>
            <a:ext cx="3888432" cy="1754326"/>
          </a:xfrm>
          <a:prstGeom prst="rect">
            <a:avLst/>
          </a:prstGeom>
          <a:noFill/>
        </p:spPr>
        <p:txBody>
          <a:bodyPr wrap="square" rtlCol="0">
            <a:spAutoFit/>
          </a:bodyPr>
          <a:lstStyle/>
          <a:p>
            <a:r>
              <a:rPr lang="kk-KZ" b="1" dirty="0" smtClean="0">
                <a:latin typeface="Times New Roman" pitchFamily="18" charset="0"/>
                <a:cs typeface="Times New Roman" pitchFamily="18" charset="0"/>
              </a:rPr>
              <a:t>Ерте </a:t>
            </a:r>
            <a:r>
              <a:rPr lang="kk-KZ" b="1" dirty="0">
                <a:latin typeface="Times New Roman" pitchFamily="18" charset="0"/>
                <a:cs typeface="Times New Roman" pitchFamily="18" charset="0"/>
              </a:rPr>
              <a:t> </a:t>
            </a:r>
            <a:r>
              <a:rPr lang="kk-KZ" b="1" dirty="0" smtClean="0">
                <a:latin typeface="Times New Roman" pitchFamily="18" charset="0"/>
                <a:cs typeface="Times New Roman" pitchFamily="18" charset="0"/>
              </a:rPr>
              <a:t>жастағы   балалар аутизмі- </a:t>
            </a:r>
            <a:r>
              <a:rPr lang="kk-KZ" dirty="0" smtClean="0">
                <a:latin typeface="Times New Roman" pitchFamily="18" charset="0"/>
                <a:cs typeface="Times New Roman" pitchFamily="18" charset="0"/>
              </a:rPr>
              <a:t>кішкентай балалардың ми қызметінің бұзылуы салдарынан  айналадағы адамдармен қарым-қатынас пен байланысқа түсу қиыншылықтарын тудыратын психикалық ауытқу. </a:t>
            </a:r>
          </a:p>
        </p:txBody>
      </p:sp>
      <p:sp>
        <p:nvSpPr>
          <p:cNvPr id="3" name="TextBox 2"/>
          <p:cNvSpPr txBox="1"/>
          <p:nvPr/>
        </p:nvSpPr>
        <p:spPr>
          <a:xfrm>
            <a:off x="611560" y="3043875"/>
            <a:ext cx="6984776" cy="2031325"/>
          </a:xfrm>
          <a:prstGeom prst="rect">
            <a:avLst/>
          </a:prstGeom>
          <a:noFill/>
        </p:spPr>
        <p:txBody>
          <a:bodyPr wrap="square" rtlCol="0">
            <a:spAutoFit/>
          </a:bodyPr>
          <a:lstStyle/>
          <a:p>
            <a:r>
              <a:rPr lang="kk-KZ" b="1" dirty="0">
                <a:solidFill>
                  <a:prstClr val="black"/>
                </a:solidFill>
                <a:latin typeface="Times New Roman" pitchFamily="18" charset="0"/>
                <a:cs typeface="Times New Roman" pitchFamily="18" charset="0"/>
              </a:rPr>
              <a:t>Негізінен бұны ауру деп айту қиын </a:t>
            </a:r>
            <a:r>
              <a:rPr lang="kk-KZ" b="1" dirty="0" smtClean="0">
                <a:solidFill>
                  <a:prstClr val="black"/>
                </a:solidFill>
                <a:latin typeface="Times New Roman" pitchFamily="18" charset="0"/>
                <a:cs typeface="Times New Roman" pitchFamily="18" charset="0"/>
              </a:rPr>
              <a:t>,</a:t>
            </a:r>
          </a:p>
          <a:p>
            <a:r>
              <a:rPr lang="kk-KZ" b="1" dirty="0" smtClean="0">
                <a:solidFill>
                  <a:prstClr val="black"/>
                </a:solidFill>
                <a:latin typeface="Times New Roman" pitchFamily="18" charset="0"/>
                <a:cs typeface="Times New Roman" pitchFamily="18" charset="0"/>
              </a:rPr>
              <a:t> </a:t>
            </a:r>
            <a:r>
              <a:rPr lang="kk-KZ" b="1" dirty="0">
                <a:solidFill>
                  <a:prstClr val="black"/>
                </a:solidFill>
                <a:latin typeface="Times New Roman" pitchFamily="18" charset="0"/>
                <a:cs typeface="Times New Roman" pitchFamily="18" charset="0"/>
              </a:rPr>
              <a:t>бұл- психикалық дамудың бұзылуы </a:t>
            </a:r>
            <a:r>
              <a:rPr lang="kk-KZ" dirty="0">
                <a:solidFill>
                  <a:prstClr val="black"/>
                </a:solidFill>
                <a:latin typeface="Times New Roman" pitchFamily="18" charset="0"/>
                <a:cs typeface="Times New Roman" pitchFamily="18" charset="0"/>
              </a:rPr>
              <a:t>:  </a:t>
            </a:r>
            <a:endParaRPr lang="kk-KZ" dirty="0" smtClean="0">
              <a:solidFill>
                <a:prstClr val="black"/>
              </a:solidFill>
              <a:latin typeface="Times New Roman" pitchFamily="18" charset="0"/>
              <a:cs typeface="Times New Roman" pitchFamily="18" charset="0"/>
            </a:endParaRPr>
          </a:p>
          <a:p>
            <a:r>
              <a:rPr lang="kk-KZ" dirty="0" smtClean="0">
                <a:solidFill>
                  <a:prstClr val="black"/>
                </a:solidFill>
                <a:latin typeface="Times New Roman" pitchFamily="18" charset="0"/>
                <a:cs typeface="Times New Roman" pitchFamily="18" charset="0"/>
              </a:rPr>
              <a:t>Шындықтан ауытқу, өз-өзіне </a:t>
            </a:r>
            <a:r>
              <a:rPr lang="kk-KZ" dirty="0">
                <a:solidFill>
                  <a:prstClr val="black"/>
                </a:solidFill>
                <a:latin typeface="Times New Roman" pitchFamily="18" charset="0"/>
                <a:cs typeface="Times New Roman" pitchFamily="18" charset="0"/>
              </a:rPr>
              <a:t>кету </a:t>
            </a:r>
            <a:r>
              <a:rPr lang="kk-KZ" dirty="0" smtClean="0">
                <a:solidFill>
                  <a:prstClr val="black"/>
                </a:solidFill>
                <a:latin typeface="Times New Roman" pitchFamily="18" charset="0"/>
                <a:cs typeface="Times New Roman" pitchFamily="18" charset="0"/>
              </a:rPr>
              <a:t>,</a:t>
            </a:r>
          </a:p>
          <a:p>
            <a:r>
              <a:rPr lang="kk-KZ" dirty="0" smtClean="0">
                <a:solidFill>
                  <a:prstClr val="black"/>
                </a:solidFill>
                <a:latin typeface="Times New Roman" pitchFamily="18" charset="0"/>
                <a:cs typeface="Times New Roman" pitchFamily="18" charset="0"/>
              </a:rPr>
              <a:t>немқұрайлылық  немесе </a:t>
            </a:r>
            <a:r>
              <a:rPr lang="kk-KZ" dirty="0">
                <a:solidFill>
                  <a:prstClr val="black"/>
                </a:solidFill>
                <a:latin typeface="Times New Roman" pitchFamily="18" charset="0"/>
                <a:cs typeface="Times New Roman" pitchFamily="18" charset="0"/>
              </a:rPr>
              <a:t>сыртқы құбылыстарға жауапты қимыл  </a:t>
            </a:r>
            <a:r>
              <a:rPr lang="kk-KZ" dirty="0" smtClean="0">
                <a:solidFill>
                  <a:prstClr val="black"/>
                </a:solidFill>
                <a:latin typeface="Times New Roman" pitchFamily="18" charset="0"/>
                <a:cs typeface="Times New Roman" pitchFamily="18" charset="0"/>
              </a:rPr>
              <a:t>әрекеттердің болмауы.</a:t>
            </a:r>
          </a:p>
          <a:p>
            <a:r>
              <a:rPr lang="kk-KZ" dirty="0" smtClean="0">
                <a:solidFill>
                  <a:prstClr val="black"/>
                </a:solidFill>
                <a:latin typeface="Times New Roman" pitchFamily="18" charset="0"/>
                <a:cs typeface="Times New Roman" pitchFamily="18" charset="0"/>
              </a:rPr>
              <a:t>   Баланың </a:t>
            </a:r>
            <a:r>
              <a:rPr lang="kk-KZ" dirty="0">
                <a:solidFill>
                  <a:prstClr val="black"/>
                </a:solidFill>
                <a:latin typeface="Times New Roman" pitchFamily="18" charset="0"/>
                <a:cs typeface="Times New Roman" pitchFamily="18" charset="0"/>
              </a:rPr>
              <a:t>миына келіп түскен ақпараттарды оның миы  </a:t>
            </a:r>
            <a:r>
              <a:rPr lang="kk-KZ" dirty="0" smtClean="0">
                <a:solidFill>
                  <a:prstClr val="black"/>
                </a:solidFill>
                <a:latin typeface="Times New Roman" pitchFamily="18" charset="0"/>
                <a:cs typeface="Times New Roman" pitchFamily="18" charset="0"/>
              </a:rPr>
              <a:t>қабылдамайды</a:t>
            </a:r>
            <a:r>
              <a:rPr lang="kk-KZ" dirty="0">
                <a:solidFill>
                  <a:prstClr val="black"/>
                </a:solidFill>
                <a:latin typeface="Times New Roman" pitchFamily="18" charset="0"/>
                <a:cs typeface="Times New Roman" pitchFamily="18" charset="0"/>
              </a:rPr>
              <a:t>. Себебі миының сенсорлы жүйелері дұрыс </a:t>
            </a:r>
            <a:r>
              <a:rPr lang="kk-KZ" dirty="0" smtClean="0">
                <a:solidFill>
                  <a:prstClr val="black"/>
                </a:solidFill>
                <a:latin typeface="Times New Roman" pitchFamily="18" charset="0"/>
                <a:cs typeface="Times New Roman" pitchFamily="18" charset="0"/>
              </a:rPr>
              <a:t>істемейді.</a:t>
            </a:r>
            <a:endParaRPr lang="ru-RU" dirty="0"/>
          </a:p>
        </p:txBody>
      </p:sp>
    </p:spTree>
    <p:extLst>
      <p:ext uri="{BB962C8B-B14F-4D97-AF65-F5344CB8AC3E}">
        <p14:creationId xmlns:p14="http://schemas.microsoft.com/office/powerpoint/2010/main" val="787013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8" name="TextBox 7"/>
          <p:cNvSpPr txBox="1"/>
          <p:nvPr/>
        </p:nvSpPr>
        <p:spPr>
          <a:xfrm>
            <a:off x="827584" y="548680"/>
            <a:ext cx="7776864" cy="5232202"/>
          </a:xfrm>
          <a:prstGeom prst="rect">
            <a:avLst/>
          </a:prstGeom>
          <a:noFill/>
        </p:spPr>
        <p:txBody>
          <a:bodyPr wrap="square" rtlCol="0">
            <a:spAutoFit/>
          </a:bodyPr>
          <a:lstStyle/>
          <a:p>
            <a:pPr algn="ctr"/>
            <a:r>
              <a:rPr lang="kk-KZ" b="1" dirty="0" smtClean="0">
                <a:latin typeface="Times New Roman" pitchFamily="18" charset="0"/>
                <a:cs typeface="Times New Roman" pitchFamily="18" charset="0"/>
              </a:rPr>
              <a:t>МКБ-10</a:t>
            </a:r>
          </a:p>
          <a:p>
            <a:pPr algn="ctr"/>
            <a:r>
              <a:rPr lang="kk-KZ" sz="2800" b="1" dirty="0" smtClean="0">
                <a:solidFill>
                  <a:srgbClr val="FF0000"/>
                </a:solidFill>
                <a:latin typeface="Times New Roman" pitchFamily="18" charset="0"/>
                <a:cs typeface="Times New Roman" pitchFamily="18" charset="0"/>
              </a:rPr>
              <a:t>Жалпы дамуының бұзылыстары</a:t>
            </a:r>
          </a:p>
          <a:p>
            <a:r>
              <a:rPr lang="kk-KZ" b="1" dirty="0" smtClean="0">
                <a:latin typeface="Times New Roman" pitchFamily="18" charset="0"/>
                <a:cs typeface="Times New Roman" pitchFamily="18" charset="0"/>
              </a:rPr>
              <a:t>Бала аутизмі (</a:t>
            </a:r>
            <a:r>
              <a:rPr lang="en-US" b="1" dirty="0" smtClean="0">
                <a:latin typeface="Times New Roman" pitchFamily="18" charset="0"/>
                <a:cs typeface="Times New Roman" pitchFamily="18" charset="0"/>
              </a:rPr>
              <a:t>F 84</a:t>
            </a:r>
            <a:r>
              <a:rPr lang="kk-KZ" b="1" dirty="0" smtClean="0">
                <a:latin typeface="Times New Roman" pitchFamily="18" charset="0"/>
                <a:cs typeface="Times New Roman" pitchFamily="18" charset="0"/>
              </a:rPr>
              <a:t>.0)</a:t>
            </a:r>
          </a:p>
          <a:p>
            <a:pPr lvl="0"/>
            <a:r>
              <a:rPr lang="kk-KZ" b="1" dirty="0" smtClean="0">
                <a:latin typeface="Times New Roman" pitchFamily="18" charset="0"/>
                <a:cs typeface="Times New Roman" pitchFamily="18" charset="0"/>
              </a:rPr>
              <a:t>Бас миының органикалық аурулар салдарынан болған бала аутизмі</a:t>
            </a:r>
          </a:p>
          <a:p>
            <a:pPr lvl="0"/>
            <a:r>
              <a:rPr lang="kk-KZ" b="1" dirty="0" smtClean="0">
                <a:solidFill>
                  <a:prstClr val="black"/>
                </a:solidFill>
                <a:latin typeface="Times New Roman" pitchFamily="18" charset="0"/>
                <a:cs typeface="Times New Roman" pitchFamily="18" charset="0"/>
              </a:rPr>
              <a:t>(</a:t>
            </a:r>
            <a:r>
              <a:rPr lang="en-US" b="1" dirty="0">
                <a:solidFill>
                  <a:prstClr val="black"/>
                </a:solidFill>
                <a:latin typeface="Times New Roman" pitchFamily="18" charset="0"/>
                <a:cs typeface="Times New Roman" pitchFamily="18" charset="0"/>
              </a:rPr>
              <a:t>F 84</a:t>
            </a:r>
            <a:r>
              <a:rPr lang="kk-KZ" b="1" dirty="0" smtClean="0">
                <a:solidFill>
                  <a:prstClr val="black"/>
                </a:solidFill>
                <a:latin typeface="Times New Roman" pitchFamily="18" charset="0"/>
                <a:cs typeface="Times New Roman" pitchFamily="18" charset="0"/>
              </a:rPr>
              <a:t>.01)</a:t>
            </a:r>
          </a:p>
          <a:p>
            <a:pPr lvl="0"/>
            <a:r>
              <a:rPr lang="kk-KZ" b="1" dirty="0" smtClean="0">
                <a:solidFill>
                  <a:prstClr val="black"/>
                </a:solidFill>
                <a:latin typeface="Times New Roman" pitchFamily="18" charset="0"/>
                <a:cs typeface="Times New Roman" pitchFamily="18" charset="0"/>
              </a:rPr>
              <a:t>Басқа себептермен болған бала аутизм </a:t>
            </a:r>
            <a:r>
              <a:rPr lang="kk-KZ" b="1" dirty="0">
                <a:solidFill>
                  <a:prstClr val="black"/>
                </a:solidFill>
                <a:latin typeface="Times New Roman" pitchFamily="18" charset="0"/>
                <a:cs typeface="Times New Roman" pitchFamily="18" charset="0"/>
              </a:rPr>
              <a:t>(</a:t>
            </a:r>
            <a:r>
              <a:rPr lang="en-US" b="1" dirty="0">
                <a:solidFill>
                  <a:prstClr val="black"/>
                </a:solidFill>
                <a:latin typeface="Times New Roman" pitchFamily="18" charset="0"/>
                <a:cs typeface="Times New Roman" pitchFamily="18" charset="0"/>
              </a:rPr>
              <a:t>F 84</a:t>
            </a:r>
            <a:r>
              <a:rPr lang="kk-KZ" b="1" dirty="0" smtClean="0">
                <a:solidFill>
                  <a:prstClr val="black"/>
                </a:solidFill>
                <a:latin typeface="Times New Roman" pitchFamily="18" charset="0"/>
                <a:cs typeface="Times New Roman" pitchFamily="18" charset="0"/>
              </a:rPr>
              <a:t>.02)</a:t>
            </a:r>
            <a:endParaRPr lang="kk-KZ" b="1" dirty="0">
              <a:solidFill>
                <a:prstClr val="black"/>
              </a:solidFill>
              <a:latin typeface="Times New Roman" pitchFamily="18" charset="0"/>
              <a:cs typeface="Times New Roman" pitchFamily="18" charset="0"/>
            </a:endParaRPr>
          </a:p>
          <a:p>
            <a:pPr lvl="0"/>
            <a:r>
              <a:rPr lang="kk-KZ" b="1" dirty="0" smtClean="0">
                <a:solidFill>
                  <a:prstClr val="black"/>
                </a:solidFill>
                <a:latin typeface="Times New Roman" pitchFamily="18" charset="0"/>
                <a:cs typeface="Times New Roman" pitchFamily="18" charset="0"/>
              </a:rPr>
              <a:t>Атипичный аутизм </a:t>
            </a:r>
            <a:r>
              <a:rPr lang="kk-KZ" b="1" dirty="0">
                <a:solidFill>
                  <a:prstClr val="black"/>
                </a:solidFill>
                <a:latin typeface="Times New Roman" pitchFamily="18" charset="0"/>
                <a:cs typeface="Times New Roman" pitchFamily="18" charset="0"/>
              </a:rPr>
              <a:t>(</a:t>
            </a:r>
            <a:r>
              <a:rPr lang="en-US" b="1" dirty="0">
                <a:solidFill>
                  <a:prstClr val="black"/>
                </a:solidFill>
                <a:latin typeface="Times New Roman" pitchFamily="18" charset="0"/>
                <a:cs typeface="Times New Roman" pitchFamily="18" charset="0"/>
              </a:rPr>
              <a:t>F 84</a:t>
            </a:r>
            <a:r>
              <a:rPr lang="kk-KZ" b="1" dirty="0" smtClean="0">
                <a:solidFill>
                  <a:prstClr val="black"/>
                </a:solidFill>
                <a:latin typeface="Times New Roman" pitchFamily="18" charset="0"/>
                <a:cs typeface="Times New Roman" pitchFamily="18" charset="0"/>
              </a:rPr>
              <a:t>.1)</a:t>
            </a:r>
          </a:p>
          <a:p>
            <a:pPr lvl="0"/>
            <a:r>
              <a:rPr lang="kk-KZ" b="1" dirty="0" smtClean="0">
                <a:solidFill>
                  <a:prstClr val="black"/>
                </a:solidFill>
                <a:latin typeface="Times New Roman" pitchFamily="18" charset="0"/>
                <a:cs typeface="Times New Roman" pitchFamily="18" charset="0"/>
              </a:rPr>
              <a:t>Ақыл-ой кемістігі бар а.аутизм  (</a:t>
            </a:r>
            <a:r>
              <a:rPr lang="en-US" b="1" dirty="0">
                <a:solidFill>
                  <a:prstClr val="black"/>
                </a:solidFill>
                <a:latin typeface="Times New Roman" pitchFamily="18" charset="0"/>
                <a:cs typeface="Times New Roman" pitchFamily="18" charset="0"/>
              </a:rPr>
              <a:t>F 84</a:t>
            </a:r>
            <a:r>
              <a:rPr lang="kk-KZ" b="1" dirty="0" smtClean="0">
                <a:solidFill>
                  <a:prstClr val="black"/>
                </a:solidFill>
                <a:latin typeface="Times New Roman" pitchFamily="18" charset="0"/>
                <a:cs typeface="Times New Roman" pitchFamily="18" charset="0"/>
              </a:rPr>
              <a:t>.11)</a:t>
            </a:r>
          </a:p>
          <a:p>
            <a:pPr lvl="0"/>
            <a:r>
              <a:rPr lang="kk-KZ" b="1" dirty="0">
                <a:solidFill>
                  <a:prstClr val="black"/>
                </a:solidFill>
                <a:latin typeface="Times New Roman" pitchFamily="18" charset="0"/>
                <a:cs typeface="Times New Roman" pitchFamily="18" charset="0"/>
              </a:rPr>
              <a:t>Ақыл-ой кемістігі </a:t>
            </a:r>
            <a:r>
              <a:rPr lang="kk-KZ" b="1" dirty="0" smtClean="0">
                <a:solidFill>
                  <a:prstClr val="black"/>
                </a:solidFill>
                <a:latin typeface="Times New Roman" pitchFamily="18" charset="0"/>
                <a:cs typeface="Times New Roman" pitchFamily="18" charset="0"/>
              </a:rPr>
              <a:t>жоқ  а.аутизм  (</a:t>
            </a:r>
            <a:r>
              <a:rPr lang="en-US" b="1" dirty="0">
                <a:solidFill>
                  <a:prstClr val="black"/>
                </a:solidFill>
                <a:latin typeface="Times New Roman" pitchFamily="18" charset="0"/>
                <a:cs typeface="Times New Roman" pitchFamily="18" charset="0"/>
              </a:rPr>
              <a:t>F 84</a:t>
            </a:r>
            <a:r>
              <a:rPr lang="kk-KZ" b="1" dirty="0" smtClean="0">
                <a:solidFill>
                  <a:prstClr val="black"/>
                </a:solidFill>
                <a:latin typeface="Times New Roman" pitchFamily="18" charset="0"/>
                <a:cs typeface="Times New Roman" pitchFamily="18" charset="0"/>
              </a:rPr>
              <a:t>.12)</a:t>
            </a:r>
          </a:p>
          <a:p>
            <a:pPr lvl="0"/>
            <a:r>
              <a:rPr lang="kk-KZ" b="1" dirty="0" smtClean="0">
                <a:solidFill>
                  <a:prstClr val="black"/>
                </a:solidFill>
                <a:latin typeface="Times New Roman" pitchFamily="18" charset="0"/>
                <a:cs typeface="Times New Roman" pitchFamily="18" charset="0"/>
              </a:rPr>
              <a:t>Ретта Синдромы</a:t>
            </a:r>
            <a:r>
              <a:rPr lang="kk-KZ" b="1" dirty="0">
                <a:solidFill>
                  <a:prstClr val="black"/>
                </a:solidFill>
                <a:latin typeface="Times New Roman" pitchFamily="18" charset="0"/>
                <a:cs typeface="Times New Roman" pitchFamily="18" charset="0"/>
              </a:rPr>
              <a:t>(</a:t>
            </a:r>
            <a:r>
              <a:rPr lang="en-US" b="1" dirty="0">
                <a:solidFill>
                  <a:prstClr val="black"/>
                </a:solidFill>
                <a:latin typeface="Times New Roman" pitchFamily="18" charset="0"/>
                <a:cs typeface="Times New Roman" pitchFamily="18" charset="0"/>
              </a:rPr>
              <a:t>F 84</a:t>
            </a:r>
            <a:r>
              <a:rPr lang="kk-KZ" b="1" dirty="0" smtClean="0">
                <a:solidFill>
                  <a:prstClr val="black"/>
                </a:solidFill>
                <a:latin typeface="Times New Roman" pitchFamily="18" charset="0"/>
                <a:cs typeface="Times New Roman" pitchFamily="18" charset="0"/>
              </a:rPr>
              <a:t>.2)</a:t>
            </a:r>
            <a:endParaRPr lang="kk-KZ" b="1" dirty="0">
              <a:solidFill>
                <a:prstClr val="black"/>
              </a:solidFill>
              <a:latin typeface="Times New Roman" pitchFamily="18" charset="0"/>
              <a:cs typeface="Times New Roman" pitchFamily="18" charset="0"/>
            </a:endParaRPr>
          </a:p>
          <a:p>
            <a:pPr lvl="0"/>
            <a:r>
              <a:rPr lang="kk-KZ" b="1" dirty="0" smtClean="0">
                <a:solidFill>
                  <a:prstClr val="black"/>
                </a:solidFill>
                <a:latin typeface="Times New Roman" pitchFamily="18" charset="0"/>
                <a:cs typeface="Times New Roman" pitchFamily="18" charset="0"/>
              </a:rPr>
              <a:t>Бала жастағы  басқа  дезинтегративті  бұзылыстар </a:t>
            </a:r>
            <a:r>
              <a:rPr lang="kk-KZ" b="1" dirty="0">
                <a:solidFill>
                  <a:prstClr val="black"/>
                </a:solidFill>
                <a:latin typeface="Times New Roman" pitchFamily="18" charset="0"/>
                <a:cs typeface="Times New Roman" pitchFamily="18" charset="0"/>
              </a:rPr>
              <a:t>(</a:t>
            </a:r>
            <a:r>
              <a:rPr lang="en-US" b="1" dirty="0">
                <a:solidFill>
                  <a:prstClr val="black"/>
                </a:solidFill>
                <a:latin typeface="Times New Roman" pitchFamily="18" charset="0"/>
                <a:cs typeface="Times New Roman" pitchFamily="18" charset="0"/>
              </a:rPr>
              <a:t>F 84</a:t>
            </a:r>
            <a:r>
              <a:rPr lang="kk-KZ" b="1" dirty="0" smtClean="0">
                <a:solidFill>
                  <a:prstClr val="black"/>
                </a:solidFill>
                <a:latin typeface="Times New Roman" pitchFamily="18" charset="0"/>
                <a:cs typeface="Times New Roman" pitchFamily="18" charset="0"/>
              </a:rPr>
              <a:t>.3)</a:t>
            </a:r>
          </a:p>
          <a:p>
            <a:pPr lvl="0"/>
            <a:r>
              <a:rPr lang="kk-KZ" b="1" dirty="0">
                <a:solidFill>
                  <a:prstClr val="black"/>
                </a:solidFill>
                <a:latin typeface="Times New Roman" pitchFamily="18" charset="0"/>
                <a:cs typeface="Times New Roman" pitchFamily="18" charset="0"/>
              </a:rPr>
              <a:t> </a:t>
            </a:r>
            <a:r>
              <a:rPr lang="kk-KZ" b="1" dirty="0" smtClean="0">
                <a:solidFill>
                  <a:prstClr val="black"/>
                </a:solidFill>
                <a:latin typeface="Times New Roman" pitchFamily="18" charset="0"/>
                <a:cs typeface="Times New Roman" pitchFamily="18" charset="0"/>
              </a:rPr>
              <a:t>Ақыл-ойы  кемістігі мен стереотипті қимыл- қозғалыс қосылған  гиперактивті бұзылыс </a:t>
            </a:r>
            <a:r>
              <a:rPr lang="kk-KZ" b="1" dirty="0">
                <a:solidFill>
                  <a:prstClr val="black"/>
                </a:solidFill>
                <a:latin typeface="Times New Roman" pitchFamily="18" charset="0"/>
                <a:cs typeface="Times New Roman" pitchFamily="18" charset="0"/>
              </a:rPr>
              <a:t>(</a:t>
            </a:r>
            <a:r>
              <a:rPr lang="en-US" b="1" dirty="0">
                <a:solidFill>
                  <a:prstClr val="black"/>
                </a:solidFill>
                <a:latin typeface="Times New Roman" pitchFamily="18" charset="0"/>
                <a:cs typeface="Times New Roman" pitchFamily="18" charset="0"/>
              </a:rPr>
              <a:t>F 84</a:t>
            </a:r>
            <a:r>
              <a:rPr lang="kk-KZ" b="1" dirty="0" smtClean="0">
                <a:solidFill>
                  <a:prstClr val="black"/>
                </a:solidFill>
                <a:latin typeface="Times New Roman" pitchFamily="18" charset="0"/>
                <a:cs typeface="Times New Roman" pitchFamily="18" charset="0"/>
              </a:rPr>
              <a:t>.4)</a:t>
            </a:r>
            <a:endParaRPr lang="kk-KZ" b="1" dirty="0">
              <a:solidFill>
                <a:prstClr val="black"/>
              </a:solidFill>
              <a:latin typeface="Times New Roman" pitchFamily="18" charset="0"/>
              <a:cs typeface="Times New Roman" pitchFamily="18" charset="0"/>
            </a:endParaRPr>
          </a:p>
          <a:p>
            <a:pPr lvl="0"/>
            <a:r>
              <a:rPr lang="kk-KZ" b="1" dirty="0" smtClean="0">
                <a:solidFill>
                  <a:prstClr val="black"/>
                </a:solidFill>
                <a:latin typeface="Times New Roman" pitchFamily="18" charset="0"/>
                <a:cs typeface="Times New Roman" pitchFamily="18" charset="0"/>
              </a:rPr>
              <a:t>Аспергер Синдромы</a:t>
            </a:r>
            <a:r>
              <a:rPr lang="kk-KZ" b="1" dirty="0">
                <a:solidFill>
                  <a:prstClr val="black"/>
                </a:solidFill>
                <a:latin typeface="Times New Roman" pitchFamily="18" charset="0"/>
                <a:cs typeface="Times New Roman" pitchFamily="18" charset="0"/>
              </a:rPr>
              <a:t>(</a:t>
            </a:r>
            <a:r>
              <a:rPr lang="en-US" b="1" dirty="0">
                <a:solidFill>
                  <a:prstClr val="black"/>
                </a:solidFill>
                <a:latin typeface="Times New Roman" pitchFamily="18" charset="0"/>
                <a:cs typeface="Times New Roman" pitchFamily="18" charset="0"/>
              </a:rPr>
              <a:t>F 84</a:t>
            </a:r>
            <a:r>
              <a:rPr lang="kk-KZ" b="1" dirty="0" smtClean="0">
                <a:solidFill>
                  <a:prstClr val="black"/>
                </a:solidFill>
                <a:latin typeface="Times New Roman" pitchFamily="18" charset="0"/>
                <a:cs typeface="Times New Roman" pitchFamily="18" charset="0"/>
              </a:rPr>
              <a:t>.5)</a:t>
            </a:r>
            <a:endParaRPr lang="kk-KZ" b="1" dirty="0">
              <a:solidFill>
                <a:prstClr val="black"/>
              </a:solidFill>
              <a:latin typeface="Times New Roman" pitchFamily="18" charset="0"/>
              <a:cs typeface="Times New Roman" pitchFamily="18" charset="0"/>
            </a:endParaRPr>
          </a:p>
          <a:p>
            <a:pPr lvl="0"/>
            <a:endParaRPr lang="kk-KZ" dirty="0">
              <a:solidFill>
                <a:prstClr val="black"/>
              </a:solidFill>
            </a:endParaRPr>
          </a:p>
          <a:p>
            <a:pPr lvl="0"/>
            <a:endParaRPr lang="kk-KZ" dirty="0">
              <a:solidFill>
                <a:prstClr val="black"/>
              </a:solidFill>
            </a:endParaRPr>
          </a:p>
          <a:p>
            <a:pPr lvl="0"/>
            <a:endParaRPr lang="kk-KZ" dirty="0">
              <a:solidFill>
                <a:prstClr val="black"/>
              </a:solidFill>
            </a:endParaRPr>
          </a:p>
          <a:p>
            <a:endParaRPr lang="ru-RU" dirty="0"/>
          </a:p>
        </p:txBody>
      </p:sp>
    </p:spTree>
    <p:extLst>
      <p:ext uri="{BB962C8B-B14F-4D97-AF65-F5344CB8AC3E}">
        <p14:creationId xmlns:p14="http://schemas.microsoft.com/office/powerpoint/2010/main" val="4133021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063007">
            <a:off x="2225220" y="1673099"/>
            <a:ext cx="1949529" cy="403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934743" y="2447598"/>
            <a:ext cx="1504382" cy="819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ик 9"/>
          <p:cNvSpPr/>
          <p:nvPr/>
        </p:nvSpPr>
        <p:spPr>
          <a:xfrm>
            <a:off x="3051920" y="264556"/>
            <a:ext cx="2760885" cy="52322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lvl="0" algn="ctr"/>
            <a:r>
              <a:rPr lang="kk-KZ" sz="2800" b="1" dirty="0">
                <a:solidFill>
                  <a:srgbClr val="FF0000"/>
                </a:solidFill>
                <a:latin typeface="Times New Roman" panose="02020603050405020304" pitchFamily="18" charset="0"/>
                <a:cs typeface="Times New Roman" panose="02020603050405020304" pitchFamily="18" charset="0"/>
              </a:rPr>
              <a:t>Аутизм түрлері </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199565" y="2447600"/>
            <a:ext cx="2758256" cy="1323439"/>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lvl="0" algn="ctr"/>
            <a:r>
              <a:rPr lang="kk-KZ" sz="2000" b="1" dirty="0">
                <a:solidFill>
                  <a:srgbClr val="FF0000"/>
                </a:solidFill>
                <a:latin typeface="Times New Roman" panose="02020603050405020304" pitchFamily="18" charset="0"/>
                <a:cs typeface="Times New Roman" panose="02020603050405020304" pitchFamily="18" charset="0"/>
              </a:rPr>
              <a:t>Каннер </a:t>
            </a:r>
            <a:r>
              <a:rPr lang="kk-KZ" sz="2000" b="1" dirty="0" smtClean="0">
                <a:solidFill>
                  <a:srgbClr val="FF0000"/>
                </a:solidFill>
                <a:latin typeface="Times New Roman" panose="02020603050405020304" pitchFamily="18" charset="0"/>
                <a:cs typeface="Times New Roman" panose="02020603050405020304" pitchFamily="18" charset="0"/>
              </a:rPr>
              <a:t>синдромы</a:t>
            </a:r>
          </a:p>
          <a:p>
            <a:pPr lvl="0" algn="ctr"/>
            <a:r>
              <a:rPr lang="kk-KZ" sz="2000" b="1" dirty="0" smtClean="0">
                <a:solidFill>
                  <a:srgbClr val="FF0000"/>
                </a:solidFill>
                <a:latin typeface="Times New Roman" panose="02020603050405020304" pitchFamily="18" charset="0"/>
                <a:cs typeface="Times New Roman" panose="02020603050405020304" pitchFamily="18" charset="0"/>
              </a:rPr>
              <a:t>( аутизмнің ауыр түрі)</a:t>
            </a:r>
          </a:p>
          <a:p>
            <a:pPr lvl="0" algn="ctr"/>
            <a:r>
              <a:rPr lang="kk-KZ" sz="2000" b="1" dirty="0" smtClean="0">
                <a:solidFill>
                  <a:srgbClr val="FF0000"/>
                </a:solidFill>
                <a:latin typeface="Times New Roman" panose="02020603050405020304" pitchFamily="18" charset="0"/>
                <a:cs typeface="Times New Roman" panose="02020603050405020304" pitchFamily="18" charset="0"/>
              </a:rPr>
              <a:t>3 жастан бастап</a:t>
            </a:r>
          </a:p>
          <a:p>
            <a:pPr lvl="0" algn="ctr"/>
            <a:r>
              <a:rPr lang="kk-KZ" sz="2000" b="1" dirty="0" smtClean="0">
                <a:solidFill>
                  <a:srgbClr val="FF0000"/>
                </a:solidFill>
                <a:latin typeface="Times New Roman" panose="02020603050405020304" pitchFamily="18" charset="0"/>
                <a:cs typeface="Times New Roman" panose="02020603050405020304" pitchFamily="18" charset="0"/>
              </a:rPr>
              <a:t> байқалады</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4066349" y="1168616"/>
            <a:ext cx="316397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kk-KZ" b="1" dirty="0" smtClean="0">
                <a:latin typeface="Times New Roman" pitchFamily="18" charset="0"/>
                <a:cs typeface="Times New Roman" pitchFamily="18" charset="0"/>
              </a:rPr>
              <a:t>Баланың тым кеш  сөйлеуі</a:t>
            </a:r>
            <a:endParaRPr lang="ru-RU" b="1" dirty="0">
              <a:latin typeface="Times New Roman" pitchFamily="18" charset="0"/>
              <a:cs typeface="Times New Roman" pitchFamily="18" charset="0"/>
            </a:endParaRPr>
          </a:p>
        </p:txBody>
      </p:sp>
      <p:sp>
        <p:nvSpPr>
          <p:cNvPr id="20" name="TextBox 19"/>
          <p:cNvSpPr txBox="1"/>
          <p:nvPr/>
        </p:nvSpPr>
        <p:spPr>
          <a:xfrm>
            <a:off x="4432362" y="1701980"/>
            <a:ext cx="2751266"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kk-KZ" b="1" dirty="0" smtClean="0">
                <a:latin typeface="Times New Roman" pitchFamily="18" charset="0"/>
                <a:cs typeface="Times New Roman" pitchFamily="18" charset="0"/>
              </a:rPr>
              <a:t>Жалғыздықты ұнатады </a:t>
            </a:r>
            <a:endParaRPr lang="ru-RU" b="1" dirty="0">
              <a:latin typeface="Times New Roman" pitchFamily="18" charset="0"/>
              <a:cs typeface="Times New Roman" pitchFamily="18" charset="0"/>
            </a:endParaRPr>
          </a:p>
        </p:txBody>
      </p:sp>
      <p:sp>
        <p:nvSpPr>
          <p:cNvPr id="21" name="TextBox 20"/>
          <p:cNvSpPr txBox="1"/>
          <p:nvPr/>
        </p:nvSpPr>
        <p:spPr>
          <a:xfrm>
            <a:off x="4402951" y="2943513"/>
            <a:ext cx="3163973"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kk-KZ" b="1" dirty="0" smtClean="0">
                <a:latin typeface="Times New Roman" pitchFamily="18" charset="0"/>
                <a:cs typeface="Times New Roman" pitchFamily="18" charset="0"/>
              </a:rPr>
              <a:t>Ешкімге еліктемейді ,үнемі бір қимылды қайталайды</a:t>
            </a:r>
            <a:endParaRPr lang="ru-RU" b="1" dirty="0">
              <a:latin typeface="Times New Roman" pitchFamily="18" charset="0"/>
              <a:cs typeface="Times New Roman" pitchFamily="18" charset="0"/>
            </a:endParaRPr>
          </a:p>
        </p:txBody>
      </p:sp>
      <p:sp>
        <p:nvSpPr>
          <p:cNvPr id="22" name="TextBox 21"/>
          <p:cNvSpPr txBox="1"/>
          <p:nvPr/>
        </p:nvSpPr>
        <p:spPr>
          <a:xfrm>
            <a:off x="4402951" y="2186786"/>
            <a:ext cx="3528392"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kk-KZ" b="1" dirty="0" smtClean="0">
                <a:latin typeface="Times New Roman" pitchFamily="18" charset="0"/>
                <a:cs typeface="Times New Roman" pitchFamily="18" charset="0"/>
              </a:rPr>
              <a:t>Күнделікті  өмірдегі тәртіптің  өзгеруіне қарсы өте сезімтал</a:t>
            </a:r>
            <a:endParaRPr lang="ru-RU" b="1" dirty="0">
              <a:latin typeface="Times New Roman" pitchFamily="18" charset="0"/>
              <a:cs typeface="Times New Roman" pitchFamily="18" charset="0"/>
            </a:endParaRPr>
          </a:p>
        </p:txBody>
      </p:sp>
      <p:pic>
        <p:nvPicPr>
          <p:cNvPr id="2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78761">
            <a:off x="2664057" y="3719828"/>
            <a:ext cx="1870474"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726514">
            <a:off x="1935720" y="3862856"/>
            <a:ext cx="2167956" cy="1378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3108034" y="5198262"/>
            <a:ext cx="4709431"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kk-KZ" b="1" dirty="0" smtClean="0">
                <a:latin typeface="Times New Roman" pitchFamily="18" charset="0"/>
                <a:cs typeface="Times New Roman" pitchFamily="18" charset="0"/>
              </a:rPr>
              <a:t>Туғандармен  мүлдем байланысқа түспейді</a:t>
            </a:r>
            <a:endParaRPr lang="ru-RU" b="1" dirty="0">
              <a:latin typeface="Times New Roman" pitchFamily="18" charset="0"/>
              <a:cs typeface="Times New Roman" pitchFamily="18" charset="0"/>
            </a:endParaRPr>
          </a:p>
        </p:txBody>
      </p:sp>
      <p:sp>
        <p:nvSpPr>
          <p:cNvPr id="38" name="TextBox 37"/>
          <p:cNvSpPr txBox="1"/>
          <p:nvPr/>
        </p:nvSpPr>
        <p:spPr>
          <a:xfrm>
            <a:off x="4271211" y="3905962"/>
            <a:ext cx="3791871"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kk-KZ" b="1" dirty="0" smtClean="0">
                <a:latin typeface="Times New Roman" pitchFamily="18" charset="0"/>
                <a:cs typeface="Times New Roman" pitchFamily="18" charset="0"/>
              </a:rPr>
              <a:t>Қасындағы адамның сезімін түсінбеуі,сөйлегенде бірде айқайлап,бірде сыбырлап сөйлейді.</a:t>
            </a:r>
            <a:endParaRPr lang="ru-RU" b="1" dirty="0">
              <a:latin typeface="Times New Roman" pitchFamily="18" charset="0"/>
              <a:cs typeface="Times New Roman" pitchFamily="18" charset="0"/>
            </a:endParaRPr>
          </a:p>
        </p:txBody>
      </p:sp>
      <p:pic>
        <p:nvPicPr>
          <p:cNvPr id="3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7821" y="1583928"/>
            <a:ext cx="1595625" cy="161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158909">
            <a:off x="2822906" y="2662234"/>
            <a:ext cx="1824229" cy="1371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7265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cxnSp>
        <p:nvCxnSpPr>
          <p:cNvPr id="7" name="Прямая со стрелкой 6"/>
          <p:cNvCxnSpPr>
            <a:stCxn id="11" idx="3"/>
          </p:cNvCxnSpPr>
          <p:nvPr/>
        </p:nvCxnSpPr>
        <p:spPr>
          <a:xfrm flipV="1">
            <a:off x="2989881" y="2348880"/>
            <a:ext cx="1311777" cy="4526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945465">
            <a:off x="2734580" y="1789173"/>
            <a:ext cx="1545235" cy="403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687179">
            <a:off x="3023665" y="2916092"/>
            <a:ext cx="1473820" cy="802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ик 9"/>
          <p:cNvSpPr/>
          <p:nvPr/>
        </p:nvSpPr>
        <p:spPr>
          <a:xfrm>
            <a:off x="3051920" y="264556"/>
            <a:ext cx="2760885" cy="52322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lvl="0" algn="ctr"/>
            <a:r>
              <a:rPr lang="kk-KZ" sz="2800" b="1" dirty="0">
                <a:solidFill>
                  <a:srgbClr val="FF0000"/>
                </a:solidFill>
                <a:latin typeface="Times New Roman" panose="02020603050405020304" pitchFamily="18" charset="0"/>
                <a:cs typeface="Times New Roman" panose="02020603050405020304" pitchFamily="18" charset="0"/>
              </a:rPr>
              <a:t>Аутизм түрлері </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167505" y="2447600"/>
            <a:ext cx="2822376" cy="707886"/>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lvl="0" algn="ctr"/>
            <a:r>
              <a:rPr lang="kk-KZ" sz="2000" b="1" dirty="0" smtClean="0">
                <a:solidFill>
                  <a:srgbClr val="FF0000"/>
                </a:solidFill>
                <a:latin typeface="Times New Roman" panose="02020603050405020304" pitchFamily="18" charset="0"/>
                <a:cs typeface="Times New Roman" panose="02020603050405020304" pitchFamily="18" charset="0"/>
              </a:rPr>
              <a:t>Аспенгер синдромы</a:t>
            </a:r>
          </a:p>
          <a:p>
            <a:pPr lvl="0" algn="ctr"/>
            <a:r>
              <a:rPr lang="kk-KZ" sz="2000" b="1" dirty="0" smtClean="0">
                <a:solidFill>
                  <a:srgbClr val="FF0000"/>
                </a:solidFill>
                <a:latin typeface="Times New Roman" panose="02020603050405020304" pitchFamily="18" charset="0"/>
                <a:cs typeface="Times New Roman" panose="02020603050405020304" pitchFamily="18" charset="0"/>
              </a:rPr>
              <a:t>( аутизмнің жеңіл түрі</a:t>
            </a:r>
            <a:r>
              <a:rPr lang="kk-KZ" b="1" dirty="0" smtClean="0">
                <a:solidFill>
                  <a:srgbClr val="FF0000"/>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4066348" y="1168616"/>
            <a:ext cx="3746012"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kk-KZ" b="1" dirty="0" smtClean="0">
                <a:latin typeface="Times New Roman" pitchFamily="18" charset="0"/>
                <a:cs typeface="Times New Roman" pitchFamily="18" charset="0"/>
              </a:rPr>
              <a:t>Каннер синдромына қарағанда интелектісі  айтарлықтай жоғары </a:t>
            </a:r>
            <a:endParaRPr lang="ru-RU" b="1" dirty="0">
              <a:latin typeface="Times New Roman" pitchFamily="18" charset="0"/>
              <a:cs typeface="Times New Roman" pitchFamily="18" charset="0"/>
            </a:endParaRPr>
          </a:p>
        </p:txBody>
      </p:sp>
      <p:sp>
        <p:nvSpPr>
          <p:cNvPr id="22" name="TextBox 21"/>
          <p:cNvSpPr txBox="1"/>
          <p:nvPr/>
        </p:nvSpPr>
        <p:spPr>
          <a:xfrm>
            <a:off x="4402951" y="1847435"/>
            <a:ext cx="3528392"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kk-KZ" b="1" dirty="0" smtClean="0">
                <a:latin typeface="Times New Roman" pitchFamily="18" charset="0"/>
                <a:cs typeface="Times New Roman" pitchFamily="18" charset="0"/>
              </a:rPr>
              <a:t>Әдетте белгілі бір салаға  жоғары қызығушылық танытып сол саланы меңгере алады.</a:t>
            </a:r>
            <a:endParaRPr lang="ru-RU" b="1" dirty="0">
              <a:latin typeface="Times New Roman" pitchFamily="18" charset="0"/>
              <a:cs typeface="Times New Roman" pitchFamily="18" charset="0"/>
            </a:endParaRPr>
          </a:p>
        </p:txBody>
      </p:sp>
      <p:pic>
        <p:nvPicPr>
          <p:cNvPr id="2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510700">
            <a:off x="2621930" y="3230590"/>
            <a:ext cx="176922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440755">
            <a:off x="1916109" y="3200028"/>
            <a:ext cx="2202521" cy="1378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402951" y="3142375"/>
            <a:ext cx="4711638"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kk-KZ" b="1" dirty="0" smtClean="0">
                <a:latin typeface="Times New Roman" pitchFamily="18" charset="0"/>
                <a:cs typeface="Times New Roman" pitchFamily="18" charset="0"/>
              </a:rPr>
              <a:t>Логикалық ойлауы қабілеті дамыған, сөйлей алады.</a:t>
            </a:r>
            <a:endParaRPr lang="ru-RU" b="1" dirty="0">
              <a:latin typeface="Times New Roman" pitchFamily="18" charset="0"/>
              <a:cs typeface="Times New Roman" pitchFamily="18" charset="0"/>
            </a:endParaRPr>
          </a:p>
        </p:txBody>
      </p:sp>
      <p:sp>
        <p:nvSpPr>
          <p:cNvPr id="3" name="TextBox 2"/>
          <p:cNvSpPr txBox="1"/>
          <p:nvPr/>
        </p:nvSpPr>
        <p:spPr>
          <a:xfrm>
            <a:off x="4019755" y="4058850"/>
            <a:ext cx="4081502"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kk-KZ" b="1" dirty="0" smtClean="0">
                <a:latin typeface="Times New Roman" pitchFamily="18" charset="0"/>
                <a:cs typeface="Times New Roman" pitchFamily="18" charset="0"/>
              </a:rPr>
              <a:t>Адамдармен байланысқа түсуі қиын.</a:t>
            </a:r>
            <a:endParaRPr lang="ru-RU" b="1" dirty="0">
              <a:latin typeface="Times New Roman" pitchFamily="18" charset="0"/>
              <a:cs typeface="Times New Roman" pitchFamily="18" charset="0"/>
            </a:endParaRPr>
          </a:p>
        </p:txBody>
      </p:sp>
      <p:sp>
        <p:nvSpPr>
          <p:cNvPr id="5" name="TextBox 4"/>
          <p:cNvSpPr txBox="1"/>
          <p:nvPr/>
        </p:nvSpPr>
        <p:spPr>
          <a:xfrm>
            <a:off x="3535888" y="4653136"/>
            <a:ext cx="4816190"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kk-KZ" b="1" dirty="0" smtClean="0">
                <a:latin typeface="Times New Roman" pitchFamily="18" charset="0"/>
                <a:cs typeface="Times New Roman" pitchFamily="18" charset="0"/>
              </a:rPr>
              <a:t>Болашақта бір саланың шебері болу мүмкін</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1336064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cxnSp>
        <p:nvCxnSpPr>
          <p:cNvPr id="7" name="Прямая со стрелкой 6"/>
          <p:cNvCxnSpPr/>
          <p:nvPr/>
        </p:nvCxnSpPr>
        <p:spPr>
          <a:xfrm flipV="1">
            <a:off x="2947300" y="3031505"/>
            <a:ext cx="1337096" cy="320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496284">
            <a:off x="2303720" y="1756579"/>
            <a:ext cx="1946461" cy="403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ик 9"/>
          <p:cNvSpPr/>
          <p:nvPr/>
        </p:nvSpPr>
        <p:spPr>
          <a:xfrm>
            <a:off x="3236426" y="264556"/>
            <a:ext cx="2391873" cy="46166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lvl="0" algn="ctr"/>
            <a:r>
              <a:rPr lang="kk-KZ" sz="2400" b="1" dirty="0">
                <a:solidFill>
                  <a:srgbClr val="FF0000"/>
                </a:solidFill>
                <a:latin typeface="Times New Roman" panose="02020603050405020304" pitchFamily="18" charset="0"/>
                <a:cs typeface="Times New Roman" panose="02020603050405020304" pitchFamily="18" charset="0"/>
              </a:rPr>
              <a:t>Аутизм түрлері </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124741" y="2447600"/>
            <a:ext cx="2907911" cy="92333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lvl="0" algn="ctr"/>
            <a:r>
              <a:rPr lang="kk-KZ" b="1" dirty="0" smtClean="0">
                <a:solidFill>
                  <a:srgbClr val="FF0000"/>
                </a:solidFill>
                <a:latin typeface="Times New Roman" panose="02020603050405020304" pitchFamily="18" charset="0"/>
                <a:cs typeface="Times New Roman" panose="02020603050405020304" pitchFamily="18" charset="0"/>
              </a:rPr>
              <a:t>Ретта синдромы</a:t>
            </a:r>
          </a:p>
          <a:p>
            <a:pPr lvl="0" algn="ctr"/>
            <a:r>
              <a:rPr lang="kk-KZ" b="1" dirty="0" smtClean="0">
                <a:solidFill>
                  <a:srgbClr val="FF0000"/>
                </a:solidFill>
                <a:latin typeface="Times New Roman" panose="02020603050405020304" pitchFamily="18" charset="0"/>
                <a:cs typeface="Times New Roman" panose="02020603050405020304" pitchFamily="18" charset="0"/>
              </a:rPr>
              <a:t>( ең сирек әрі тек</a:t>
            </a:r>
          </a:p>
          <a:p>
            <a:pPr lvl="0" algn="ctr"/>
            <a:r>
              <a:rPr lang="kk-KZ" b="1" dirty="0" smtClean="0">
                <a:solidFill>
                  <a:srgbClr val="FF0000"/>
                </a:solidFill>
                <a:latin typeface="Times New Roman" panose="02020603050405020304" pitchFamily="18" charset="0"/>
                <a:cs typeface="Times New Roman" panose="02020603050405020304" pitchFamily="18" charset="0"/>
              </a:rPr>
              <a:t> қыздарда кездесетін түрі)</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4021160" y="908720"/>
            <a:ext cx="3163974"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kk-KZ" b="1" dirty="0" smtClean="0">
                <a:latin typeface="Times New Roman" pitchFamily="18" charset="0"/>
                <a:cs typeface="Times New Roman" pitchFamily="18" charset="0"/>
              </a:rPr>
              <a:t>Әдетте қыздар екі жасқа дейін қалыпты дамып келеді де ,бірден қабілеттерінен айырыла бастайды</a:t>
            </a:r>
            <a:endParaRPr lang="ru-RU" b="1" dirty="0">
              <a:latin typeface="Times New Roman" pitchFamily="18" charset="0"/>
              <a:cs typeface="Times New Roman" pitchFamily="18" charset="0"/>
            </a:endParaRPr>
          </a:p>
        </p:txBody>
      </p:sp>
      <p:pic>
        <p:nvPicPr>
          <p:cNvPr id="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44577">
            <a:off x="2278949" y="3609399"/>
            <a:ext cx="224326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284396" y="2493767"/>
            <a:ext cx="3096344"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kk-KZ" b="1" dirty="0" smtClean="0">
                <a:latin typeface="Times New Roman" pitchFamily="18" charset="0"/>
                <a:cs typeface="Times New Roman" pitchFamily="18" charset="0"/>
              </a:rPr>
              <a:t>Өзі киіне алмайды,бірте-бірте сөйлей алмай қалмайды, қолындағы заттарды ұстай алмайды, бұлшықеттер тонусы жоғалады</a:t>
            </a:r>
            <a:endParaRPr lang="ru-RU" b="1" dirty="0">
              <a:latin typeface="Times New Roman" pitchFamily="18" charset="0"/>
              <a:cs typeface="Times New Roman" pitchFamily="18" charset="0"/>
            </a:endParaRPr>
          </a:p>
        </p:txBody>
      </p:sp>
      <p:sp>
        <p:nvSpPr>
          <p:cNvPr id="3" name="TextBox 2"/>
          <p:cNvSpPr txBox="1"/>
          <p:nvPr/>
        </p:nvSpPr>
        <p:spPr>
          <a:xfrm>
            <a:off x="4211960" y="4437112"/>
            <a:ext cx="4320480" cy="64807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kk-KZ" b="1" dirty="0" smtClean="0">
                <a:latin typeface="Times New Roman" pitchFamily="18" charset="0"/>
                <a:cs typeface="Times New Roman" pitchFamily="18" charset="0"/>
              </a:rPr>
              <a:t>Психикалық күйреудің салдарынан жиі ұстамалар болады.</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253374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957901">
            <a:off x="2656589" y="1527255"/>
            <a:ext cx="2110308" cy="510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121150">
            <a:off x="3083616" y="1647040"/>
            <a:ext cx="1532685" cy="1649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049852">
            <a:off x="2885124" y="2816970"/>
            <a:ext cx="1679406" cy="914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ик 9"/>
          <p:cNvSpPr/>
          <p:nvPr/>
        </p:nvSpPr>
        <p:spPr>
          <a:xfrm>
            <a:off x="3327988" y="264556"/>
            <a:ext cx="2208746" cy="52322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lvl="0" algn="ctr"/>
            <a:r>
              <a:rPr lang="kk-KZ" sz="2800" b="1" dirty="0">
                <a:solidFill>
                  <a:srgbClr val="FF0000"/>
                </a:solidFill>
                <a:latin typeface="Times New Roman" panose="02020603050405020304" pitchFamily="18" charset="0"/>
                <a:cs typeface="Times New Roman" panose="02020603050405020304" pitchFamily="18" charset="0"/>
              </a:rPr>
              <a:t>Аутизм </a:t>
            </a:r>
            <a:r>
              <a:rPr lang="kk-KZ" sz="2800" b="1" dirty="0" smtClean="0">
                <a:solidFill>
                  <a:srgbClr val="FF0000"/>
                </a:solidFill>
                <a:latin typeface="Times New Roman" panose="02020603050405020304" pitchFamily="18" charset="0"/>
                <a:cs typeface="Times New Roman" panose="02020603050405020304" pitchFamily="18" charset="0"/>
              </a:rPr>
              <a:t>түрі </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4538125" y="1736472"/>
            <a:ext cx="3163974"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r>
              <a:rPr lang="kk-KZ" b="1" dirty="0">
                <a:latin typeface="Times New Roman" panose="02020603050405020304" pitchFamily="18" charset="0"/>
                <a:cs typeface="Times New Roman" panose="02020603050405020304" pitchFamily="18" charset="0"/>
              </a:rPr>
              <a:t>3-5 жасына </a:t>
            </a:r>
            <a:r>
              <a:rPr lang="kk-KZ" b="1" dirty="0" smtClean="0">
                <a:latin typeface="Times New Roman" panose="02020603050405020304" pitchFamily="18" charset="0"/>
                <a:cs typeface="Times New Roman" panose="02020603050405020304" pitchFamily="18" charset="0"/>
              </a:rPr>
              <a:t>дейін жақсы дамып, белгісіз себептермен бірден түрлі қабілетін жоғалта бастайды </a:t>
            </a:r>
            <a:endParaRPr lang="ru-RU" b="1" dirty="0">
              <a:latin typeface="Times New Roman" panose="02020603050405020304" pitchFamily="18" charset="0"/>
              <a:cs typeface="Times New Roman" panose="02020603050405020304" pitchFamily="18" charset="0"/>
            </a:endParaRPr>
          </a:p>
        </p:txBody>
      </p:sp>
      <p:pic>
        <p:nvPicPr>
          <p:cNvPr id="2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53344">
            <a:off x="2225299" y="3375533"/>
            <a:ext cx="208398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669332" y="1224144"/>
            <a:ext cx="355895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kk-KZ" b="1" dirty="0" smtClean="0">
                <a:latin typeface="Times New Roman" panose="02020603050405020304" pitchFamily="18" charset="0"/>
                <a:cs typeface="Times New Roman" panose="02020603050405020304" pitchFamily="18" charset="0"/>
              </a:rPr>
              <a:t> Ер балаларда </a:t>
            </a:r>
            <a:r>
              <a:rPr lang="kk-KZ" b="1" dirty="0">
                <a:latin typeface="Times New Roman" panose="02020603050405020304" pitchFamily="18" charset="0"/>
                <a:cs typeface="Times New Roman" panose="02020603050405020304" pitchFamily="18" charset="0"/>
              </a:rPr>
              <a:t>жиі кездеседі</a:t>
            </a:r>
            <a:endParaRPr lang="ru-RU" dirty="0"/>
          </a:p>
        </p:txBody>
      </p:sp>
      <p:sp>
        <p:nvSpPr>
          <p:cNvPr id="4" name="Овал 3"/>
          <p:cNvSpPr/>
          <p:nvPr/>
        </p:nvSpPr>
        <p:spPr>
          <a:xfrm>
            <a:off x="181402" y="1768781"/>
            <a:ext cx="2803853" cy="181621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err="1">
                <a:solidFill>
                  <a:srgbClr val="FF0000"/>
                </a:solidFill>
                <a:latin typeface="Times New Roman" pitchFamily="18" charset="0"/>
                <a:cs typeface="Times New Roman" pitchFamily="18" charset="0"/>
              </a:rPr>
              <a:t>Процессуалды</a:t>
            </a:r>
            <a:r>
              <a:rPr lang="ru-RU" sz="2000" b="1" dirty="0">
                <a:solidFill>
                  <a:srgbClr val="FF0000"/>
                </a:solidFill>
                <a:latin typeface="Times New Roman" pitchFamily="18" charset="0"/>
                <a:cs typeface="Times New Roman" pitchFamily="18" charset="0"/>
              </a:rPr>
              <a:t> </a:t>
            </a:r>
          </a:p>
          <a:p>
            <a:pPr algn="ctr"/>
            <a:r>
              <a:rPr lang="ru-RU" sz="2000" b="1" dirty="0">
                <a:solidFill>
                  <a:srgbClr val="FF0000"/>
                </a:solidFill>
                <a:latin typeface="Times New Roman" pitchFamily="18" charset="0"/>
                <a:cs typeface="Times New Roman" pitchFamily="18" charset="0"/>
              </a:rPr>
              <a:t>аутизм</a:t>
            </a:r>
          </a:p>
          <a:p>
            <a:pPr algn="ctr"/>
            <a:endParaRPr lang="ru-RU" b="1" dirty="0">
              <a:solidFill>
                <a:srgbClr val="FF0000"/>
              </a:solidFill>
              <a:latin typeface="Times New Roman" pitchFamily="18" charset="0"/>
              <a:cs typeface="Times New Roman" pitchFamily="18" charset="0"/>
            </a:endParaRPr>
          </a:p>
        </p:txBody>
      </p:sp>
      <p:pic>
        <p:nvPicPr>
          <p:cNvPr id="2052" name="Picture 4"/>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563888" y="4460792"/>
            <a:ext cx="47926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541384" y="3274846"/>
            <a:ext cx="420708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b="1" dirty="0" smtClean="0">
                <a:latin typeface="Times New Roman" pitchFamily="18" charset="0"/>
                <a:cs typeface="Times New Roman" pitchFamily="18" charset="0"/>
              </a:rPr>
              <a:t>Е</a:t>
            </a:r>
            <a:r>
              <a:rPr lang="kk-KZ" b="1" dirty="0" smtClean="0">
                <a:latin typeface="Times New Roman" pitchFamily="18" charset="0"/>
                <a:cs typeface="Times New Roman" pitchFamily="18" charset="0"/>
              </a:rPr>
              <a:t>шкімге еліктемейді, үнемі бір қимылды қайталайды</a:t>
            </a:r>
            <a:endParaRPr lang="ru-RU" b="1" dirty="0">
              <a:latin typeface="Times New Roman" pitchFamily="18" charset="0"/>
              <a:cs typeface="Times New Roman" pitchFamily="18" charset="0"/>
            </a:endParaRPr>
          </a:p>
        </p:txBody>
      </p:sp>
      <p:sp>
        <p:nvSpPr>
          <p:cNvPr id="20" name="TextBox 19"/>
          <p:cNvSpPr txBox="1"/>
          <p:nvPr/>
        </p:nvSpPr>
        <p:spPr>
          <a:xfrm>
            <a:off x="4039033" y="4338316"/>
            <a:ext cx="4709431"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kk-KZ" b="1" dirty="0" smtClean="0">
                <a:latin typeface="Times New Roman" pitchFamily="18" charset="0"/>
                <a:cs typeface="Times New Roman" pitchFamily="18" charset="0"/>
              </a:rPr>
              <a:t>Туғандармен  мүлдем байланысқа түспейді</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585834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164230" y="461863"/>
            <a:ext cx="4536504" cy="461665"/>
          </a:xfrm>
          <a:prstGeom prst="rect">
            <a:avLst/>
          </a:prstGeom>
          <a:noFill/>
        </p:spPr>
        <p:txBody>
          <a:bodyPr wrap="square" rtlCol="0">
            <a:spAutoFit/>
          </a:bodyPr>
          <a:lstStyle/>
          <a:p>
            <a:r>
              <a:rPr lang="kk-KZ" sz="2400" dirty="0" smtClean="0">
                <a:solidFill>
                  <a:srgbClr val="FF0000"/>
                </a:solidFill>
                <a:latin typeface="Times New Roman" panose="02020603050405020304" pitchFamily="18" charset="0"/>
                <a:cs typeface="Times New Roman" panose="02020603050405020304" pitchFamily="18" charset="0"/>
              </a:rPr>
              <a:t>Аутизмнің  пайда болу себептері</a:t>
            </a:r>
            <a:endParaRPr lang="ru-RU" sz="24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67544" y="1294962"/>
            <a:ext cx="5256584" cy="4401205"/>
          </a:xfrm>
          <a:prstGeom prst="rect">
            <a:avLst/>
          </a:prstGeom>
          <a:noFill/>
        </p:spPr>
        <p:txBody>
          <a:bodyPr wrap="square" rtlCol="0">
            <a:spAutoFit/>
          </a:bodyPr>
          <a:lstStyle/>
          <a:p>
            <a:pPr algn="just"/>
            <a:r>
              <a:rPr lang="kk-KZ" sz="2000" dirty="0" smtClean="0">
                <a:latin typeface="Times New Roman" panose="02020603050405020304" pitchFamily="18" charset="0"/>
                <a:cs typeface="Times New Roman" panose="02020603050405020304" pitchFamily="18" charset="0"/>
              </a:rPr>
              <a:t>Ғалымдардың ең соңғы мәліметтер бойынша   аутизмге ұшыраған  балалардың тумыстан миында кінарат ( мидың бір бөлігі нашар дамыса, екінші бір бөлігі өте жақсы дамыған, дамыған хромосомалық өзгерістермен   зат алмасуды бұзылуы, гендік деңгейдегі өзгерістер) бар екені анықталды.Гендік пайда болуына, жүкті кезінде болашақ анаға қоршаған ортаның  қолайсыз экологиялық жағдайы, стресстер әсер етеді. Әдетте бала миының эмоцияға жауап беретін орталығы бұзылады. Олардың қанның құрамында ерекше белоктар анықталған. Бұл жерде тұқым қуалаушылықтың маңызы зор. </a:t>
            </a:r>
            <a:endParaRPr lang="ru-RU" sz="2000" dirty="0">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701675"/>
            <a:ext cx="2952328" cy="2943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94706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642</TotalTime>
  <Words>770</Words>
  <Application>Microsoft Office PowerPoint</Application>
  <PresentationFormat>Экран (4:3)</PresentationFormat>
  <Paragraphs>89</Paragraphs>
  <Slides>16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16</vt:i4>
      </vt:variant>
    </vt:vector>
  </HeadingPairs>
  <TitlesOfParts>
    <vt:vector size="22" baseType="lpstr">
      <vt:lpstr>Calibri</vt:lpstr>
      <vt:lpstr>Franklin Gothic Book</vt:lpstr>
      <vt:lpstr>Franklin Gothic Medium</vt:lpstr>
      <vt:lpstr>Times New Roman</vt:lpstr>
      <vt:lpstr>Wingdings 2</vt:lpstr>
      <vt:lpstr>Трек</vt:lpstr>
      <vt:lpstr>Баяндама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user</cp:lastModifiedBy>
  <cp:revision>53</cp:revision>
  <cp:lastPrinted>2016-12-22T03:05:07Z</cp:lastPrinted>
  <dcterms:created xsi:type="dcterms:W3CDTF">2016-12-20T10:07:39Z</dcterms:created>
  <dcterms:modified xsi:type="dcterms:W3CDTF">2021-04-01T10:24:25Z</dcterms:modified>
</cp:coreProperties>
</file>